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8" r:id="rId1"/>
  </p:sldMasterIdLst>
  <p:sldIdLst>
    <p:sldId id="256" r:id="rId2"/>
    <p:sldId id="258" r:id="rId3"/>
    <p:sldId id="259" r:id="rId4"/>
    <p:sldId id="260" r:id="rId5"/>
    <p:sldId id="262" r:id="rId6"/>
    <p:sldId id="261" r:id="rId7"/>
    <p:sldId id="270" r:id="rId8"/>
    <p:sldId id="263" r:id="rId9"/>
    <p:sldId id="264" r:id="rId10"/>
    <p:sldId id="265" r:id="rId11"/>
    <p:sldId id="266" r:id="rId12"/>
    <p:sldId id="267" r:id="rId13"/>
    <p:sldId id="268" r:id="rId14"/>
    <p:sldId id="275" r:id="rId15"/>
    <p:sldId id="271" r:id="rId16"/>
    <p:sldId id="273" r:id="rId17"/>
    <p:sldId id="274" r:id="rId18"/>
    <p:sldId id="277" r:id="rId19"/>
    <p:sldId id="276"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789759DB-C6A6-4CCB-B4BE-39DA0428A90C}" type="datetimeFigureOut">
              <a:rPr lang="tr-TR" smtClean="0"/>
              <a:pPr/>
              <a:t>31.03.2013</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18C10DCB-80B4-4689-AEE5-46706DCE326A}"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spd="slow">
    <p:wedge/>
    <p:sndAc>
      <p:stSnd>
        <p:snd r:embed="rId1" name="chimes.wav" builtIn="1"/>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89759DB-C6A6-4CCB-B4BE-39DA0428A90C}" type="datetimeFigureOut">
              <a:rPr lang="tr-TR" smtClean="0"/>
              <a:pPr/>
              <a:t>31.03.2013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C10DCB-80B4-4689-AEE5-46706DCE326A}" type="slidenum">
              <a:rPr lang="tr-TR" smtClean="0"/>
              <a:pPr/>
              <a:t>‹#›</a:t>
            </a:fld>
            <a:endParaRPr lang="tr-TR"/>
          </a:p>
        </p:txBody>
      </p:sp>
    </p:spTree>
  </p:cSld>
  <p:clrMapOvr>
    <a:masterClrMapping/>
  </p:clrMapOvr>
  <p:transition spd="slow">
    <p:wedge/>
    <p:sndAc>
      <p:stSnd>
        <p:snd r:embed="rId1" name="chimes.wav" builtIn="1"/>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89759DB-C6A6-4CCB-B4BE-39DA0428A90C}" type="datetimeFigureOut">
              <a:rPr lang="tr-TR" smtClean="0"/>
              <a:pPr/>
              <a:t>31.03.2013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C10DCB-80B4-4689-AEE5-46706DCE326A}" type="slidenum">
              <a:rPr lang="tr-TR" smtClean="0"/>
              <a:pPr/>
              <a:t>‹#›</a:t>
            </a:fld>
            <a:endParaRPr lang="tr-TR"/>
          </a:p>
        </p:txBody>
      </p:sp>
    </p:spTree>
  </p:cSld>
  <p:clrMapOvr>
    <a:masterClrMapping/>
  </p:clrMapOvr>
  <p:transition spd="slow">
    <p:wedge/>
    <p:sndAc>
      <p:stSnd>
        <p:snd r:embed="rId1" name="chimes.wav" builtIn="1"/>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789759DB-C6A6-4CCB-B4BE-39DA0428A90C}" type="datetimeFigureOut">
              <a:rPr lang="tr-TR" smtClean="0"/>
              <a:pPr/>
              <a:t>31.03.2013</a:t>
            </a:fld>
            <a:endParaRPr lang="tr-TR"/>
          </a:p>
        </p:txBody>
      </p:sp>
      <p:sp>
        <p:nvSpPr>
          <p:cNvPr id="9" name="8 Slayt Numarası Yer Tutucusu"/>
          <p:cNvSpPr>
            <a:spLocks noGrp="1"/>
          </p:cNvSpPr>
          <p:nvPr>
            <p:ph type="sldNum" sz="quarter" idx="15"/>
          </p:nvPr>
        </p:nvSpPr>
        <p:spPr/>
        <p:txBody>
          <a:bodyPr rtlCol="0"/>
          <a:lstStyle/>
          <a:p>
            <a:fld id="{18C10DCB-80B4-4689-AEE5-46706DCE326A}"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transition spd="slow">
    <p:wedge/>
    <p:sndAc>
      <p:stSnd>
        <p:snd r:embed="rId1" name="chimes.wav" builtIn="1"/>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789759DB-C6A6-4CCB-B4BE-39DA0428A90C}" type="datetimeFigureOut">
              <a:rPr lang="tr-TR" smtClean="0"/>
              <a:pPr/>
              <a:t>31.03.2013</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18C10DCB-80B4-4689-AEE5-46706DCE326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slow">
    <p:wedge/>
    <p:sndAc>
      <p:stSnd>
        <p:snd r:embed="rId1" name="chimes.wav" builtIn="1"/>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789759DB-C6A6-4CCB-B4BE-39DA0428A90C}" type="datetimeFigureOut">
              <a:rPr lang="tr-TR" smtClean="0"/>
              <a:pPr/>
              <a:t>31.03.2013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8C10DCB-80B4-4689-AEE5-46706DCE326A}"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slow">
    <p:wedge/>
    <p:sndAc>
      <p:stSnd>
        <p:snd r:embed="rId1" name="chimes.wav" builtIn="1"/>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789759DB-C6A6-4CCB-B4BE-39DA0428A90C}" type="datetimeFigureOut">
              <a:rPr lang="tr-TR" smtClean="0"/>
              <a:pPr/>
              <a:t>31.03.2013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8C10DCB-80B4-4689-AEE5-46706DCE326A}"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transition spd="slow">
    <p:wedge/>
    <p:sndAc>
      <p:stSnd>
        <p:snd r:embed="rId1" name="chimes.wav" builtIn="1"/>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789759DB-C6A6-4CCB-B4BE-39DA0428A90C}" type="datetimeFigureOut">
              <a:rPr lang="tr-TR" smtClean="0"/>
              <a:pPr/>
              <a:t>31.03.2013</a:t>
            </a:fld>
            <a:endParaRPr lang="tr-TR"/>
          </a:p>
        </p:txBody>
      </p:sp>
      <p:sp>
        <p:nvSpPr>
          <p:cNvPr id="7" name="6 Slayt Numarası Yer Tutucusu"/>
          <p:cNvSpPr>
            <a:spLocks noGrp="1"/>
          </p:cNvSpPr>
          <p:nvPr>
            <p:ph type="sldNum" sz="quarter" idx="11"/>
          </p:nvPr>
        </p:nvSpPr>
        <p:spPr/>
        <p:txBody>
          <a:bodyPr rtlCol="0"/>
          <a:lstStyle/>
          <a:p>
            <a:fld id="{18C10DCB-80B4-4689-AEE5-46706DCE326A}"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transition spd="slow">
    <p:wedge/>
    <p:sndAc>
      <p:stSnd>
        <p:snd r:embed="rId1" name="chimes.wav" builtIn="1"/>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89759DB-C6A6-4CCB-B4BE-39DA0428A90C}" type="datetimeFigureOut">
              <a:rPr lang="tr-TR" smtClean="0"/>
              <a:pPr/>
              <a:t>31.03.2013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8C10DCB-80B4-4689-AEE5-46706DCE326A}" type="slidenum">
              <a:rPr lang="tr-TR" smtClean="0"/>
              <a:pPr/>
              <a:t>‹#›</a:t>
            </a:fld>
            <a:endParaRPr lang="tr-TR"/>
          </a:p>
        </p:txBody>
      </p:sp>
    </p:spTree>
  </p:cSld>
  <p:clrMapOvr>
    <a:masterClrMapping/>
  </p:clrMapOvr>
  <p:transition spd="slow">
    <p:wedge/>
    <p:sndAc>
      <p:stSnd>
        <p:snd r:embed="rId1" name="chimes.wav" builtIn="1"/>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789759DB-C6A6-4CCB-B4BE-39DA0428A90C}" type="datetimeFigureOut">
              <a:rPr lang="tr-TR" smtClean="0"/>
              <a:pPr/>
              <a:t>31.03.2013</a:t>
            </a:fld>
            <a:endParaRPr lang="tr-TR"/>
          </a:p>
        </p:txBody>
      </p:sp>
      <p:sp>
        <p:nvSpPr>
          <p:cNvPr id="22" name="21 Slayt Numarası Yer Tutucusu"/>
          <p:cNvSpPr>
            <a:spLocks noGrp="1"/>
          </p:cNvSpPr>
          <p:nvPr>
            <p:ph type="sldNum" sz="quarter" idx="15"/>
          </p:nvPr>
        </p:nvSpPr>
        <p:spPr/>
        <p:txBody>
          <a:bodyPr rtlCol="0"/>
          <a:lstStyle/>
          <a:p>
            <a:fld id="{18C10DCB-80B4-4689-AEE5-46706DCE326A}"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transition spd="slow">
    <p:wedge/>
    <p:sndAc>
      <p:stSnd>
        <p:snd r:embed="rId1" name="chimes.wav" builtIn="1"/>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789759DB-C6A6-4CCB-B4BE-39DA0428A90C}" type="datetimeFigureOut">
              <a:rPr lang="tr-TR" smtClean="0"/>
              <a:pPr/>
              <a:t>31.03.2013</a:t>
            </a:fld>
            <a:endParaRPr lang="tr-TR"/>
          </a:p>
        </p:txBody>
      </p:sp>
      <p:sp>
        <p:nvSpPr>
          <p:cNvPr id="18" name="17 Slayt Numarası Yer Tutucusu"/>
          <p:cNvSpPr>
            <a:spLocks noGrp="1"/>
          </p:cNvSpPr>
          <p:nvPr>
            <p:ph type="sldNum" sz="quarter" idx="11"/>
          </p:nvPr>
        </p:nvSpPr>
        <p:spPr/>
        <p:txBody>
          <a:bodyPr rtlCol="0"/>
          <a:lstStyle/>
          <a:p>
            <a:fld id="{18C10DCB-80B4-4689-AEE5-46706DCE326A}"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transition spd="slow">
    <p:wedge/>
    <p:sndAc>
      <p:stSnd>
        <p:snd r:embed="rId1" name="chimes.wav" builtIn="1"/>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89759DB-C6A6-4CCB-B4BE-39DA0428A90C}" type="datetimeFigureOut">
              <a:rPr lang="tr-TR" smtClean="0"/>
              <a:pPr/>
              <a:t>31.03.2013</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8C10DCB-80B4-4689-AEE5-46706DCE326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ransition spd="slow">
    <p:wedge/>
    <p:sndAc>
      <p:stSnd>
        <p:snd r:embed="rId13" name="chimes.wav" builtIn="1"/>
      </p:stSnd>
    </p:sndAc>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5.xml"/><Relationship Id="rId1" Type="http://schemas.openxmlformats.org/officeDocument/2006/relationships/audio" Target="file:///C:\Users\ziya\Desktop\M&#220;Z&#304;KLER\YURTSEVEN%20KAR.---\YURT___SEVEN_____KARDESLER____\05___UZUN__INCE___BIR____YO.MP3" TargetMode="External"/><Relationship Id="rId5" Type="http://schemas.openxmlformats.org/officeDocument/2006/relationships/image" Target="../media/image17.png"/><Relationship Id="rId4" Type="http://schemas.openxmlformats.org/officeDocument/2006/relationships/image" Target="../media/image16.jpeg"/></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audio" Target="file:///C:\Users\ziya\Desktop\M&#220;Z&#304;KLER\FON%20M&#220;Z&#304;K\YEDI_KARANF_L__1\KILIM__ENST_.MP3"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audio" Target="file:///C:\Users\ziya\Desktop\M&#220;Z&#304;KLER\FON%20M&#220;Z&#304;K\YEDI_KARANF_L__2\YEMEN_TURKUSU__ENST_.MP3"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audio" Target="file:///C:\Users\ziya\Desktop\M&#220;Z&#304;KLER\FON%20M&#220;Z&#304;K\YEDI_KARANF_L__3\AGRI_DAGI_EFSANESI__ENST_.MP3" TargetMode="External"/><Relationship Id="rId1" Type="http://schemas.openxmlformats.org/officeDocument/2006/relationships/audio" Target="file:///C:\Users\ziya\Desktop\M&#220;Z&#304;KLER\FON%20M&#220;Z&#304;K\YEDI_KARANF_L__3\ZULUF_DOKULMUS_YUZE__ENST_.MP3" TargetMode="Externa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3.xml"/><Relationship Id="rId1" Type="http://schemas.openxmlformats.org/officeDocument/2006/relationships/audio" Target="file:///C:\Users\ziya\Desktop\M&#220;Z&#304;KLER\FON%20M&#220;Z&#304;K\YEDI_KARANF_L__6\GUEL_PEMPE.MP3" TargetMode="Externa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audio" Target="file:///C:\Users\ziya\Desktop\M&#220;Z&#304;KLER\FON%20M&#220;Z&#304;K\YEDI_KARANF_L__1\BUYUDUN_BEBEGIM__ENST_.MP3" TargetMode="External"/><Relationship Id="rId7" Type="http://schemas.openxmlformats.org/officeDocument/2006/relationships/image" Target="../media/image8.png"/><Relationship Id="rId2" Type="http://schemas.openxmlformats.org/officeDocument/2006/relationships/audio" Target="file:///C:\Users\ziya\Desktop\M&#220;Z&#304;KLER\FON%20M&#220;Z&#304;K\YEDI_KARANF_L__1\ESKIYA_DUNYAYA_HUKUMDAR_OLA.MP3" TargetMode="External"/><Relationship Id="rId1" Type="http://schemas.openxmlformats.org/officeDocument/2006/relationships/audio" Target="file:///C:\Users\ziya\Desktop\M&#220;Z&#304;KLER\FON%20M&#220;Z&#304;K\YEDI_KARANF_L__SON\K_Z_L_RMAK.MP3" TargetMode="External"/><Relationship Id="rId6" Type="http://schemas.openxmlformats.org/officeDocument/2006/relationships/image" Target="../media/image7.png"/><Relationship Id="rId5" Type="http://schemas.openxmlformats.org/officeDocument/2006/relationships/audio" Target="../media/audio1.wav"/><Relationship Id="rId4" Type="http://schemas.openxmlformats.org/officeDocument/2006/relationships/slideLayout" Target="../slideLayouts/slideLayout1.xml"/><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Users\ziya\Desktop\M&#220;Z&#304;KLER\FON%20M&#220;Z&#304;K\YEDI_KARANF_L__2\ALLI_TURNAM__ENST_.MP3" TargetMode="External"/><Relationship Id="rId1" Type="http://schemas.openxmlformats.org/officeDocument/2006/relationships/audio" Target="file:///C:\Users\ziya\Desktop\M&#220;Z&#304;KLER\FON%20M&#220;Z&#304;K\YEDI_KARANF_L__1\YARADAN_ASKINA__ENST_.MP3" TargetMode="Externa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4291"/>
            <a:ext cx="7772400" cy="714379"/>
          </a:xfrm>
        </p:spPr>
        <p:txBody>
          <a:bodyPr>
            <a:normAutofit/>
          </a:bodyPr>
          <a:lstStyle/>
          <a:p>
            <a:r>
              <a:rPr lang="tr-TR" dirty="0" smtClean="0">
                <a:solidFill>
                  <a:srgbClr val="7030A0"/>
                </a:solidFill>
              </a:rPr>
              <a:t>DİN FELSEFESİ</a:t>
            </a:r>
            <a:endParaRPr lang="tr-TR" dirty="0">
              <a:solidFill>
                <a:srgbClr val="7030A0"/>
              </a:solidFill>
            </a:endParaRPr>
          </a:p>
        </p:txBody>
      </p:sp>
      <p:sp>
        <p:nvSpPr>
          <p:cNvPr id="3" name="2 Alt Başlık"/>
          <p:cNvSpPr>
            <a:spLocks noGrp="1"/>
          </p:cNvSpPr>
          <p:nvPr>
            <p:ph type="subTitle" idx="1"/>
          </p:nvPr>
        </p:nvSpPr>
        <p:spPr>
          <a:xfrm>
            <a:off x="214282" y="928670"/>
            <a:ext cx="8715436" cy="5715040"/>
          </a:xfrm>
        </p:spPr>
        <p:txBody>
          <a:bodyPr>
            <a:normAutofit/>
          </a:bodyPr>
          <a:lstStyle/>
          <a:p>
            <a:r>
              <a:rPr lang="tr-TR" dirty="0" smtClean="0">
                <a:solidFill>
                  <a:srgbClr val="FF0000"/>
                </a:solidFill>
              </a:rPr>
              <a:t>Din nedir ,nasıl ortaya çıkmıştır?</a:t>
            </a:r>
          </a:p>
          <a:p>
            <a:r>
              <a:rPr lang="tr-TR" dirty="0" smtClean="0"/>
              <a:t>İnsanların açıklayamadığı ,doğada başa çıkamadığı varlıklara tapınma ihtiyacından ortaya çıkmış bir olgudur.</a:t>
            </a:r>
          </a:p>
          <a:p>
            <a:r>
              <a:rPr lang="tr-TR" dirty="0" smtClean="0"/>
              <a:t>Alman filozof-</a:t>
            </a:r>
            <a:r>
              <a:rPr lang="tr-TR" dirty="0" err="1" smtClean="0"/>
              <a:t>Sosoyolog</a:t>
            </a:r>
            <a:r>
              <a:rPr lang="tr-TR" dirty="0" smtClean="0"/>
              <a:t>  </a:t>
            </a:r>
            <a:r>
              <a:rPr lang="tr-TR" dirty="0" err="1" smtClean="0"/>
              <a:t>Feuerbach’a</a:t>
            </a:r>
            <a:r>
              <a:rPr lang="tr-TR" dirty="0" smtClean="0"/>
              <a:t> göre ise din insanların ihtiyaçlarını </a:t>
            </a:r>
            <a:r>
              <a:rPr lang="tr-TR" dirty="0" err="1" smtClean="0"/>
              <a:t>tanrısallştırmasından</a:t>
            </a:r>
            <a:r>
              <a:rPr lang="tr-TR" dirty="0" smtClean="0"/>
              <a:t> doğar. Yani insanlar neye ihtiyaç </a:t>
            </a:r>
            <a:r>
              <a:rPr lang="tr-TR" dirty="0" err="1" smtClean="0"/>
              <a:t>duyuyuorsa</a:t>
            </a:r>
            <a:r>
              <a:rPr lang="tr-TR" dirty="0" smtClean="0"/>
              <a:t> onu güçlü kılmak için kutsallaştırırlar.</a:t>
            </a:r>
          </a:p>
          <a:p>
            <a:r>
              <a:rPr lang="tr-TR" dirty="0" smtClean="0"/>
              <a:t>Örneğin:Hindistan’da ineklerin kutsallaştırılması gibi</a:t>
            </a:r>
            <a:endParaRPr lang="tr-TR"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2852"/>
            <a:ext cx="7467600" cy="1428760"/>
          </a:xfrm>
        </p:spPr>
        <p:txBody>
          <a:bodyPr>
            <a:normAutofit fontScale="90000"/>
          </a:bodyPr>
          <a:lstStyle/>
          <a:p>
            <a:r>
              <a:rPr lang="tr-TR" b="1" dirty="0" smtClean="0"/>
              <a:t>b. Tanrı’nın Temel Niteliklerinin Tanımlanması Sorunu</a:t>
            </a:r>
            <a:r>
              <a:rPr lang="tr-TR" dirty="0" smtClean="0"/>
              <a:t/>
            </a:r>
            <a:br>
              <a:rPr lang="tr-TR" dirty="0" smtClean="0"/>
            </a:br>
            <a:endParaRPr lang="tr-TR" dirty="0"/>
          </a:p>
        </p:txBody>
      </p:sp>
      <p:sp>
        <p:nvSpPr>
          <p:cNvPr id="3" name="2 İçerik Yer Tutucusu"/>
          <p:cNvSpPr>
            <a:spLocks noGrp="1"/>
          </p:cNvSpPr>
          <p:nvPr>
            <p:ph sz="quarter" idx="1"/>
          </p:nvPr>
        </p:nvSpPr>
        <p:spPr>
          <a:xfrm>
            <a:off x="457200" y="1214422"/>
            <a:ext cx="8329642" cy="5259530"/>
          </a:xfrm>
        </p:spPr>
        <p:txBody>
          <a:bodyPr/>
          <a:lstStyle/>
          <a:p>
            <a:r>
              <a:rPr lang="tr-TR" dirty="0" smtClean="0">
                <a:solidFill>
                  <a:srgbClr val="FF0000"/>
                </a:solidFill>
              </a:rPr>
              <a:t>Tanrı’nın evrene </a:t>
            </a:r>
            <a:r>
              <a:rPr lang="tr-TR" dirty="0" smtClean="0">
                <a:solidFill>
                  <a:srgbClr val="7030A0"/>
                </a:solidFill>
              </a:rPr>
              <a:t>aşkın</a:t>
            </a:r>
            <a:r>
              <a:rPr lang="tr-TR" dirty="0" smtClean="0">
                <a:solidFill>
                  <a:srgbClr val="FF0000"/>
                </a:solidFill>
              </a:rPr>
              <a:t> ya da </a:t>
            </a:r>
            <a:r>
              <a:rPr lang="tr-TR" dirty="0" smtClean="0">
                <a:solidFill>
                  <a:schemeClr val="tx1">
                    <a:lumMod val="95000"/>
                    <a:lumOff val="5000"/>
                  </a:schemeClr>
                </a:solidFill>
              </a:rPr>
              <a:t>içkin</a:t>
            </a:r>
            <a:r>
              <a:rPr lang="tr-TR" dirty="0" smtClean="0">
                <a:solidFill>
                  <a:srgbClr val="FF0000"/>
                </a:solidFill>
              </a:rPr>
              <a:t> olduğuna ilişkin yaklaşımlar görülür</a:t>
            </a:r>
            <a:r>
              <a:rPr lang="tr-TR" dirty="0" smtClean="0"/>
              <a:t>. </a:t>
            </a:r>
            <a:r>
              <a:rPr lang="tr-TR" dirty="0" smtClean="0">
                <a:solidFill>
                  <a:srgbClr val="0070C0"/>
                </a:solidFill>
              </a:rPr>
              <a:t>Tanrı’nın ebedi ve ezeli oluşu</a:t>
            </a:r>
            <a:r>
              <a:rPr lang="tr-TR" dirty="0" smtClean="0"/>
              <a:t>, </a:t>
            </a:r>
            <a:r>
              <a:rPr lang="tr-TR" dirty="0" smtClean="0">
                <a:solidFill>
                  <a:schemeClr val="accent1"/>
                </a:solidFill>
              </a:rPr>
              <a:t>her şeye gücünün yetmesi, </a:t>
            </a:r>
            <a:r>
              <a:rPr lang="tr-TR" dirty="0" smtClean="0">
                <a:solidFill>
                  <a:schemeClr val="accent3"/>
                </a:solidFill>
              </a:rPr>
              <a:t>yaratılmamış olması</a:t>
            </a:r>
            <a:r>
              <a:rPr lang="tr-TR" dirty="0" smtClean="0"/>
              <a:t>, </a:t>
            </a:r>
            <a:r>
              <a:rPr lang="tr-TR" dirty="0" smtClean="0">
                <a:solidFill>
                  <a:srgbClr val="FF0000"/>
                </a:solidFill>
              </a:rPr>
              <a:t>her şeyi bilmesi </a:t>
            </a:r>
            <a:r>
              <a:rPr lang="tr-TR" dirty="0" smtClean="0"/>
              <a:t>gibi nitelikleri üzerinde durulur.</a:t>
            </a:r>
          </a:p>
          <a:p>
            <a:endParaRPr lang="tr-TR" dirty="0" smtClean="0"/>
          </a:p>
          <a:p>
            <a:r>
              <a:rPr lang="tr-TR" b="1" dirty="0" smtClean="0">
                <a:solidFill>
                  <a:srgbClr val="FF0000"/>
                </a:solidFill>
              </a:rPr>
              <a:t>SORU</a:t>
            </a:r>
            <a:r>
              <a:rPr lang="tr-TR" dirty="0" smtClean="0"/>
              <a:t>:Kozmos yüce varlık tarafından yaratılmadan önce yüce varlık(</a:t>
            </a:r>
            <a:r>
              <a:rPr lang="tr-TR" dirty="0" err="1" smtClean="0"/>
              <a:t>allah</a:t>
            </a:r>
            <a:r>
              <a:rPr lang="tr-TR" dirty="0" smtClean="0"/>
              <a:t>) neredeydi?</a:t>
            </a:r>
          </a:p>
          <a:p>
            <a:pPr>
              <a:buNone/>
            </a:pPr>
            <a:endParaRPr lang="tr-TR"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7467600" cy="1071546"/>
          </a:xfrm>
        </p:spPr>
        <p:txBody>
          <a:bodyPr>
            <a:normAutofit/>
          </a:bodyPr>
          <a:lstStyle/>
          <a:p>
            <a:r>
              <a:rPr lang="tr-TR" b="1" dirty="0" smtClean="0"/>
              <a:t>c. Vahyin İmkanı Sorunu</a:t>
            </a:r>
            <a:r>
              <a:rPr lang="tr-TR" dirty="0" smtClean="0"/>
              <a:t/>
            </a:r>
            <a:br>
              <a:rPr lang="tr-TR" dirty="0" smtClean="0"/>
            </a:br>
            <a:endParaRPr lang="tr-TR" dirty="0"/>
          </a:p>
        </p:txBody>
      </p:sp>
      <p:sp>
        <p:nvSpPr>
          <p:cNvPr id="3" name="2 İçerik Yer Tutucusu"/>
          <p:cNvSpPr>
            <a:spLocks noGrp="1"/>
          </p:cNvSpPr>
          <p:nvPr>
            <p:ph sz="quarter" idx="1"/>
          </p:nvPr>
        </p:nvSpPr>
        <p:spPr>
          <a:xfrm>
            <a:off x="457200" y="1000108"/>
            <a:ext cx="8329642" cy="5473844"/>
          </a:xfrm>
        </p:spPr>
        <p:txBody>
          <a:bodyPr/>
          <a:lstStyle/>
          <a:p>
            <a:r>
              <a:rPr lang="tr-TR" dirty="0" smtClean="0"/>
              <a:t>Tanrı ile insan, iki ayrı kategoriden varlıktırlar. Buna göre;</a:t>
            </a:r>
          </a:p>
          <a:p>
            <a:r>
              <a:rPr lang="tr-TR" dirty="0" smtClean="0"/>
              <a:t>Tanrı, emir ve buyruklarını nasıl iletmektedir?</a:t>
            </a:r>
          </a:p>
          <a:p>
            <a:r>
              <a:rPr lang="tr-TR" dirty="0" smtClean="0"/>
              <a:t>İki farklı varlık olan Tanrı ile insan arasında iletişim nasıl gerçekleşmektedir? </a:t>
            </a:r>
          </a:p>
          <a:p>
            <a:r>
              <a:rPr lang="tr-TR" dirty="0" smtClean="0"/>
              <a:t>Sorularında görüleceği gibi, sonlu bir varlık olan insanla, ezeli ve ebedi olan Tanrı arasındaki iletişimi sorgular.</a:t>
            </a:r>
          </a:p>
          <a:p>
            <a:endParaRPr lang="tr-TR"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868346"/>
          </a:xfrm>
        </p:spPr>
        <p:txBody>
          <a:bodyPr>
            <a:normAutofit fontScale="90000"/>
          </a:bodyPr>
          <a:lstStyle/>
          <a:p>
            <a:r>
              <a:rPr lang="tr-TR" b="1" dirty="0" smtClean="0"/>
              <a:t>d. Ruhun Ölümsüzlüğü Sorunu</a:t>
            </a:r>
            <a:r>
              <a:rPr lang="tr-TR" dirty="0" smtClean="0"/>
              <a:t/>
            </a:r>
            <a:br>
              <a:rPr lang="tr-TR" dirty="0" smtClean="0"/>
            </a:br>
            <a:endParaRPr lang="tr-TR" dirty="0"/>
          </a:p>
        </p:txBody>
      </p:sp>
      <p:sp>
        <p:nvSpPr>
          <p:cNvPr id="3" name="2 İçerik Yer Tutucusu"/>
          <p:cNvSpPr>
            <a:spLocks noGrp="1"/>
          </p:cNvSpPr>
          <p:nvPr>
            <p:ph sz="quarter" idx="1"/>
          </p:nvPr>
        </p:nvSpPr>
        <p:spPr>
          <a:xfrm>
            <a:off x="457200" y="1285860"/>
            <a:ext cx="7467600" cy="5188092"/>
          </a:xfrm>
        </p:spPr>
        <p:txBody>
          <a:bodyPr/>
          <a:lstStyle/>
          <a:p>
            <a:r>
              <a:rPr lang="tr-TR" dirty="0" smtClean="0"/>
              <a:t>Ölüm bir son mudur?</a:t>
            </a:r>
          </a:p>
          <a:p>
            <a:r>
              <a:rPr lang="tr-TR" dirty="0" smtClean="0"/>
              <a:t>Ruh ölümsüz müdür?</a:t>
            </a:r>
          </a:p>
          <a:p>
            <a:r>
              <a:rPr lang="tr-TR" dirty="0" smtClean="0"/>
              <a:t>Ölümden sonra yaşam var mı?</a:t>
            </a:r>
          </a:p>
          <a:p>
            <a:r>
              <a:rPr lang="tr-TR" dirty="0" smtClean="0"/>
              <a:t>Beden yok olduğu zaman insan ruhu ortadan kalkar mı?</a:t>
            </a:r>
          </a:p>
          <a:p>
            <a:r>
              <a:rPr lang="tr-TR" dirty="0" smtClean="0"/>
              <a:t>Bu sorulara ilişkin din felsefesi, ilgili görüşlerin kanıtlarını nasıl temellendirdiklerini irdelemektedir.</a:t>
            </a:r>
          </a:p>
          <a:p>
            <a:pPr>
              <a:buNone/>
            </a:pPr>
            <a:r>
              <a:rPr lang="tr-TR" dirty="0" smtClean="0"/>
              <a:t> </a:t>
            </a:r>
          </a:p>
          <a:p>
            <a:endParaRPr lang="tr-TR"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7467600" cy="857256"/>
          </a:xfrm>
        </p:spPr>
        <p:txBody>
          <a:bodyPr>
            <a:normAutofit fontScale="90000"/>
          </a:bodyPr>
          <a:lstStyle/>
          <a:p>
            <a:r>
              <a:rPr lang="tr-TR" b="1" dirty="0" smtClean="0"/>
              <a:t>e. Evrenin Yaratılışı Sorunu</a:t>
            </a:r>
            <a:r>
              <a:rPr lang="tr-TR" dirty="0" smtClean="0"/>
              <a:t/>
            </a:r>
            <a:br>
              <a:rPr lang="tr-TR" dirty="0" smtClean="0"/>
            </a:br>
            <a:endParaRPr lang="tr-TR" dirty="0"/>
          </a:p>
        </p:txBody>
      </p:sp>
      <p:sp>
        <p:nvSpPr>
          <p:cNvPr id="3" name="2 İçerik Yer Tutucusu"/>
          <p:cNvSpPr>
            <a:spLocks noGrp="1"/>
          </p:cNvSpPr>
          <p:nvPr>
            <p:ph sz="quarter" idx="1"/>
          </p:nvPr>
        </p:nvSpPr>
        <p:spPr>
          <a:xfrm>
            <a:off x="457200" y="857232"/>
            <a:ext cx="7467600" cy="5616720"/>
          </a:xfrm>
        </p:spPr>
        <p:txBody>
          <a:bodyPr/>
          <a:lstStyle/>
          <a:p>
            <a:r>
              <a:rPr lang="tr-TR" dirty="0" smtClean="0"/>
              <a:t>Evren yaratılmış mıdır, yoksa ezeli ve ebedi midir?</a:t>
            </a:r>
          </a:p>
          <a:p>
            <a:r>
              <a:rPr lang="tr-TR" dirty="0" smtClean="0"/>
              <a:t>Tanrı ile evren arasında nasıl bir ilişki vardır?</a:t>
            </a:r>
          </a:p>
          <a:p>
            <a:r>
              <a:rPr lang="tr-TR" dirty="0" smtClean="0"/>
              <a:t>Tanrı, evrenin kendisi midir, yoksa ondan ayrı mıdır?</a:t>
            </a:r>
          </a:p>
          <a:p>
            <a:r>
              <a:rPr lang="tr-TR" dirty="0" smtClean="0"/>
              <a:t>soruları ortaya konur. Bu konudaki görüşler gözden geçirilir ve irdelenir.</a:t>
            </a:r>
          </a:p>
          <a:p>
            <a:pPr>
              <a:buNone/>
            </a:pPr>
            <a:endParaRPr lang="tr-TR" dirty="0" smtClean="0"/>
          </a:p>
          <a:p>
            <a:endParaRPr lang="tr-TR"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0"/>
            <a:ext cx="8929718" cy="785794"/>
          </a:xfrm>
        </p:spPr>
        <p:txBody>
          <a:bodyPr>
            <a:normAutofit fontScale="90000"/>
          </a:bodyPr>
          <a:lstStyle/>
          <a:p>
            <a:r>
              <a:rPr lang="tr-TR" b="1" dirty="0" smtClean="0"/>
              <a:t>Tanrı’nın Varlığına İlişkin Bazı Yaklaşımlar</a:t>
            </a:r>
            <a:endParaRPr lang="tr-TR" dirty="0"/>
          </a:p>
        </p:txBody>
      </p:sp>
      <p:sp>
        <p:nvSpPr>
          <p:cNvPr id="3" name="2 İçerik Yer Tutucusu"/>
          <p:cNvSpPr>
            <a:spLocks noGrp="1"/>
          </p:cNvSpPr>
          <p:nvPr>
            <p:ph sz="quarter" idx="2"/>
          </p:nvPr>
        </p:nvSpPr>
        <p:spPr>
          <a:xfrm>
            <a:off x="214282" y="1500174"/>
            <a:ext cx="4000528" cy="5072098"/>
          </a:xfrm>
        </p:spPr>
        <p:txBody>
          <a:bodyPr>
            <a:normAutofit fontScale="70000" lnSpcReduction="20000"/>
          </a:bodyPr>
          <a:lstStyle/>
          <a:p>
            <a:r>
              <a:rPr lang="tr-TR" dirty="0" smtClean="0"/>
              <a:t>Tanrı’nın varlığına ilişkin üç farklı yaklaşımdan söz edilebilir:</a:t>
            </a:r>
          </a:p>
          <a:p>
            <a:r>
              <a:rPr lang="tr-TR" dirty="0" smtClean="0"/>
              <a:t>·         </a:t>
            </a:r>
            <a:r>
              <a:rPr lang="tr-TR" b="1" dirty="0" smtClean="0"/>
              <a:t>Birincisi,</a:t>
            </a:r>
            <a:r>
              <a:rPr lang="tr-TR" dirty="0" smtClean="0"/>
              <a:t> Tanrı’nın varlığını kabul edip kanıtlamaya çalışır.</a:t>
            </a:r>
          </a:p>
          <a:p>
            <a:r>
              <a:rPr lang="tr-TR" dirty="0" smtClean="0"/>
              <a:t>·         </a:t>
            </a:r>
            <a:r>
              <a:rPr lang="tr-TR" b="1" dirty="0" smtClean="0"/>
              <a:t>İkincisi,</a:t>
            </a:r>
            <a:r>
              <a:rPr lang="tr-TR" dirty="0" smtClean="0"/>
              <a:t> Tanrı’nın varlığını reddedip, bu iddialarını kanıtlamaya çalışır.</a:t>
            </a:r>
          </a:p>
          <a:p>
            <a:r>
              <a:rPr lang="tr-TR" dirty="0" smtClean="0"/>
              <a:t>·         </a:t>
            </a:r>
            <a:r>
              <a:rPr lang="tr-TR" b="1" dirty="0" smtClean="0"/>
              <a:t>Üçüncüsü,</a:t>
            </a:r>
            <a:r>
              <a:rPr lang="tr-TR" dirty="0" smtClean="0"/>
              <a:t> Tanrı’nın var olup olmadığının bilinemeyeceğini savunur.</a:t>
            </a:r>
          </a:p>
          <a:p>
            <a:r>
              <a:rPr lang="tr-TR" dirty="0" smtClean="0"/>
              <a:t> </a:t>
            </a:r>
          </a:p>
          <a:p>
            <a:r>
              <a:rPr lang="tr-TR" b="1" dirty="0" smtClean="0"/>
              <a:t>a. Tanrının Varlığını Kabul Edenler</a:t>
            </a:r>
            <a:endParaRPr lang="tr-TR" dirty="0" smtClean="0"/>
          </a:p>
          <a:p>
            <a:r>
              <a:rPr lang="tr-TR" dirty="0" smtClean="0"/>
              <a:t>Tanrı’nın varlığını kabul eden görüşler üç grupta incelenebilir. Teizm, Deizm, Panteizm. Bunlar, Tanrı’nın özelliği ile ilgili görüşlerinde birbirlerinden ayrılırlar.</a:t>
            </a:r>
          </a:p>
          <a:p>
            <a:endParaRPr lang="tr-TR" dirty="0"/>
          </a:p>
        </p:txBody>
      </p:sp>
      <p:pic>
        <p:nvPicPr>
          <p:cNvPr id="7" name="6 İçerik Yer Tutucusu" descr="ŞEKİL.jpg"/>
          <p:cNvPicPr>
            <a:picLocks noGrp="1" noChangeAspect="1"/>
          </p:cNvPicPr>
          <p:nvPr>
            <p:ph sz="quarter" idx="4"/>
          </p:nvPr>
        </p:nvPicPr>
        <p:blipFill>
          <a:blip r:embed="rId3"/>
          <a:stretch>
            <a:fillRect/>
          </a:stretch>
        </p:blipFill>
        <p:spPr>
          <a:xfrm>
            <a:off x="4143372" y="1714488"/>
            <a:ext cx="4786346" cy="4643470"/>
          </a:xfrm>
        </p:spPr>
      </p:pic>
      <p:sp>
        <p:nvSpPr>
          <p:cNvPr id="5" name="4 Metin Yer Tutucusu"/>
          <p:cNvSpPr>
            <a:spLocks noGrp="1"/>
          </p:cNvSpPr>
          <p:nvPr>
            <p:ph type="body" sz="quarter" idx="1"/>
          </p:nvPr>
        </p:nvSpPr>
        <p:spPr>
          <a:xfrm>
            <a:off x="457200" y="714356"/>
            <a:ext cx="3657600" cy="642942"/>
          </a:xfrm>
        </p:spPr>
        <p:txBody>
          <a:bodyPr/>
          <a:lstStyle/>
          <a:p>
            <a:r>
              <a:rPr lang="tr-TR" dirty="0" smtClean="0"/>
              <a:t>TANRI  VAR</a:t>
            </a:r>
            <a:endParaRPr lang="tr-TR" dirty="0"/>
          </a:p>
        </p:txBody>
      </p:sp>
      <p:sp>
        <p:nvSpPr>
          <p:cNvPr id="6" name="5 Metin Yer Tutucusu"/>
          <p:cNvSpPr>
            <a:spLocks noGrp="1"/>
          </p:cNvSpPr>
          <p:nvPr>
            <p:ph type="body" sz="quarter" idx="3"/>
          </p:nvPr>
        </p:nvSpPr>
        <p:spPr>
          <a:xfrm>
            <a:off x="4343400" y="714356"/>
            <a:ext cx="4300566" cy="642942"/>
          </a:xfrm>
        </p:spPr>
        <p:txBody>
          <a:bodyPr/>
          <a:lstStyle/>
          <a:p>
            <a:r>
              <a:rPr lang="tr-TR" dirty="0" smtClean="0"/>
              <a:t>HANİ NEREDE YOK</a:t>
            </a:r>
          </a:p>
          <a:p>
            <a:r>
              <a:rPr lang="tr-TR" dirty="0" smtClean="0"/>
              <a:t>BEN BİLMİYORUM</a:t>
            </a:r>
            <a:endParaRPr lang="tr-TR" dirty="0"/>
          </a:p>
        </p:txBody>
      </p:sp>
    </p:spTree>
  </p:cSld>
  <p:clrMapOvr>
    <a:masterClrMapping/>
  </p:clrMapOvr>
  <p:transition spd="slow">
    <p:wedge/>
    <p:sndAc>
      <p:stSnd>
        <p:snd r:embed="rId2" name="chimes.wav" builtIn="1"/>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7467600" cy="785794"/>
          </a:xfrm>
        </p:spPr>
        <p:txBody>
          <a:bodyPr>
            <a:normAutofit fontScale="90000"/>
          </a:bodyPr>
          <a:lstStyle/>
          <a:p>
            <a:r>
              <a:rPr lang="tr-TR" b="1" dirty="0" smtClean="0"/>
              <a:t>a. Teizm</a:t>
            </a:r>
            <a:r>
              <a:rPr lang="tr-TR" dirty="0" smtClean="0"/>
              <a:t/>
            </a:r>
            <a:br>
              <a:rPr lang="tr-TR" dirty="0" smtClean="0"/>
            </a:br>
            <a:endParaRPr lang="tr-TR" dirty="0"/>
          </a:p>
        </p:txBody>
      </p:sp>
      <p:sp>
        <p:nvSpPr>
          <p:cNvPr id="3" name="2 İçerik Yer Tutucusu"/>
          <p:cNvSpPr>
            <a:spLocks noGrp="1"/>
          </p:cNvSpPr>
          <p:nvPr>
            <p:ph sz="quarter" idx="1"/>
          </p:nvPr>
        </p:nvSpPr>
        <p:spPr>
          <a:xfrm>
            <a:off x="142844" y="1571612"/>
            <a:ext cx="9001156" cy="4902340"/>
          </a:xfrm>
        </p:spPr>
        <p:txBody>
          <a:bodyPr>
            <a:normAutofit fontScale="62500" lnSpcReduction="20000"/>
          </a:bodyPr>
          <a:lstStyle/>
          <a:p>
            <a:endParaRPr lang="tr-TR" dirty="0" smtClean="0">
              <a:solidFill>
                <a:srgbClr val="FF0000"/>
              </a:solidFill>
            </a:endParaRPr>
          </a:p>
          <a:p>
            <a:r>
              <a:rPr lang="tr-TR" dirty="0" smtClean="0">
                <a:solidFill>
                  <a:srgbClr val="FF0000"/>
                </a:solidFill>
              </a:rPr>
              <a:t>Tanrı’ya inanma anlamına gelir. </a:t>
            </a:r>
            <a:r>
              <a:rPr lang="tr-TR" b="1" dirty="0" smtClean="0"/>
              <a:t>Bütün varlıkların yaratıcısı olan bir tanrının var olduğuna inanmaktır </a:t>
            </a:r>
            <a:r>
              <a:rPr lang="tr-TR" dirty="0" smtClean="0"/>
              <a:t>Tanrı’ya inanmama anlamındaki ateizme karşıttır. </a:t>
            </a:r>
            <a:r>
              <a:rPr lang="tr-TR" dirty="0" smtClean="0">
                <a:solidFill>
                  <a:srgbClr val="FF0000"/>
                </a:solidFill>
              </a:rPr>
              <a:t>Teizm, Tanrı’nın varlığını, O’nun evrenin yaratıcısı ve koruyucusu olduğunu kabul eder. Tanrı ezeli ve ebedidir. Evrende olup biten her şey onun iradesinin ürünüdür.</a:t>
            </a:r>
            <a:r>
              <a:rPr lang="tr-TR" b="1" dirty="0" smtClean="0"/>
              <a:t> Bu yaklaşıma göre tanrı dünya ve insanlar ile sürekli ilişki içerisindedir. </a:t>
            </a:r>
            <a:endParaRPr lang="tr-TR" dirty="0" smtClean="0">
              <a:solidFill>
                <a:srgbClr val="FF0000"/>
              </a:solidFill>
            </a:endParaRPr>
          </a:p>
          <a:p>
            <a:r>
              <a:rPr lang="tr-TR" dirty="0" err="1" smtClean="0"/>
              <a:t>Teist</a:t>
            </a:r>
            <a:r>
              <a:rPr lang="tr-TR" dirty="0" smtClean="0"/>
              <a:t> düşünürler, Tanrı’nın varlığını akıl yoluyla temellendirmek için kanıtlar ileri sürmüşlerdir.</a:t>
            </a:r>
          </a:p>
          <a:p>
            <a:r>
              <a:rPr lang="tr-TR" dirty="0" smtClean="0"/>
              <a:t>·         </a:t>
            </a:r>
            <a:r>
              <a:rPr lang="tr-TR" b="1" dirty="0" smtClean="0">
                <a:solidFill>
                  <a:srgbClr val="FF0000"/>
                </a:solidFill>
              </a:rPr>
              <a:t>Ontolojik kanıt:</a:t>
            </a:r>
            <a:r>
              <a:rPr lang="tr-TR" dirty="0" smtClean="0">
                <a:solidFill>
                  <a:srgbClr val="FF0000"/>
                </a:solidFill>
              </a:rPr>
              <a:t> </a:t>
            </a:r>
            <a:r>
              <a:rPr lang="tr-TR" dirty="0" smtClean="0"/>
              <a:t>Burada Tanrı’nın var oluşu, Tanrı tanımından çıkar. Buna göre Tanrı kendisinden daha mükemmeli düşünülemeyen en yetkin varlıktır. Yetkin bir varlık, var olmadığında yetkin olamaz. Dolayısıyla Tanrı vardır.</a:t>
            </a:r>
          </a:p>
          <a:p>
            <a:r>
              <a:rPr lang="tr-TR" dirty="0" smtClean="0"/>
              <a:t>·         </a:t>
            </a:r>
            <a:r>
              <a:rPr lang="tr-TR" b="1" dirty="0" smtClean="0">
                <a:solidFill>
                  <a:srgbClr val="FF0000"/>
                </a:solidFill>
              </a:rPr>
              <a:t>Kozmolojik kanıt</a:t>
            </a:r>
            <a:r>
              <a:rPr lang="tr-TR" b="1" dirty="0" smtClean="0"/>
              <a:t>:</a:t>
            </a:r>
            <a:r>
              <a:rPr lang="tr-TR" dirty="0" smtClean="0"/>
              <a:t> Hiç bir şey nedensiz olarak meydana gelmez. Var olan her şeye, mutlak olarak kendisinden önce gelen bir şey neden olmuştur. Bu neden sonuç zinciri sonsuza kadar gidemez; kendisi nedensel bir açıklama gerektirmeyen bir varlıkta sona erer. </a:t>
            </a:r>
          </a:p>
          <a:p>
            <a:r>
              <a:rPr lang="tr-TR" dirty="0" smtClean="0"/>
              <a:t>Böylece nedensel bağıntıdan, evrenin temelindeki ilk nedene ulaşırız. Bu ilk neden Tanrı’dır.</a:t>
            </a:r>
          </a:p>
          <a:p>
            <a:r>
              <a:rPr lang="tr-TR" dirty="0" smtClean="0"/>
              <a:t>·         </a:t>
            </a:r>
            <a:r>
              <a:rPr lang="tr-TR" b="1" dirty="0" smtClean="0">
                <a:solidFill>
                  <a:srgbClr val="FF0000"/>
                </a:solidFill>
              </a:rPr>
              <a:t>Düzen ve Amaç Kanıtı:</a:t>
            </a:r>
            <a:r>
              <a:rPr lang="tr-TR" dirty="0" smtClean="0">
                <a:solidFill>
                  <a:srgbClr val="FF0000"/>
                </a:solidFill>
              </a:rPr>
              <a:t> </a:t>
            </a:r>
            <a:r>
              <a:rPr lang="tr-TR" dirty="0" smtClean="0"/>
              <a:t>Evrendeki her şeyde bir düzen görülmektedir. Hiç bir doğal nesne kendi kendisine düzen veremez. O halde evrene düzen veren, güç ve irade sahibi bir varlık olarak Tanrı’nın olması gerekmektedir. Gezegenlerin yörüngelerindeki hareketleri bir düzenin varlığına, bu da Tanrı’nın varlığına kanıt oluşturmaktadır.</a:t>
            </a:r>
          </a:p>
          <a:p>
            <a:endParaRPr lang="tr-TR" dirty="0"/>
          </a:p>
        </p:txBody>
      </p:sp>
      <p:pic>
        <p:nvPicPr>
          <p:cNvPr id="4" name="3 Resim" descr="ALLAH.jpg"/>
          <p:cNvPicPr>
            <a:picLocks noChangeAspect="1"/>
          </p:cNvPicPr>
          <p:nvPr/>
        </p:nvPicPr>
        <p:blipFill>
          <a:blip r:embed="rId3"/>
          <a:stretch>
            <a:fillRect/>
          </a:stretch>
        </p:blipFill>
        <p:spPr>
          <a:xfrm>
            <a:off x="2071670" y="0"/>
            <a:ext cx="6786610" cy="1571612"/>
          </a:xfrm>
          <a:prstGeom prst="rect">
            <a:avLst/>
          </a:prstGeom>
        </p:spPr>
      </p:pic>
    </p:spTree>
  </p:cSld>
  <p:clrMapOvr>
    <a:masterClrMapping/>
  </p:clrMapOvr>
  <p:transition spd="slow">
    <p:wedge/>
    <p:sndAc>
      <p:stSnd>
        <p:snd r:embed="rId2" name="chimes.wav" builtIn="1"/>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7543800" cy="642918"/>
          </a:xfrm>
        </p:spPr>
        <p:txBody>
          <a:bodyPr>
            <a:normAutofit/>
          </a:bodyPr>
          <a:lstStyle/>
          <a:p>
            <a:r>
              <a:rPr lang="tr-TR" b="1" dirty="0" smtClean="0"/>
              <a:t>b. Deizm</a:t>
            </a:r>
            <a:endParaRPr lang="tr-TR" dirty="0"/>
          </a:p>
        </p:txBody>
      </p:sp>
      <p:sp>
        <p:nvSpPr>
          <p:cNvPr id="3" name="2 İçerik Yer Tutucusu"/>
          <p:cNvSpPr>
            <a:spLocks noGrp="1"/>
          </p:cNvSpPr>
          <p:nvPr>
            <p:ph sz="quarter" idx="2"/>
          </p:nvPr>
        </p:nvSpPr>
        <p:spPr>
          <a:xfrm>
            <a:off x="214282" y="1571612"/>
            <a:ext cx="4071966" cy="4676788"/>
          </a:xfrm>
        </p:spPr>
        <p:txBody>
          <a:bodyPr>
            <a:normAutofit fontScale="92500" lnSpcReduction="20000"/>
          </a:bodyPr>
          <a:lstStyle/>
          <a:p>
            <a:r>
              <a:rPr lang="tr-TR" b="1" dirty="0" smtClean="0"/>
              <a:t>Deizm iki temel ilkeye dayanır Tanrı vardır, ama bu evrene hiçbir müdahalesi olmayan bir varlıktır,Kutsal kitap ve Peygamberler gibi aracılara ihtiyaç yoktur. (İnanmaz) İnsan akla ve bilme güvenmelidir Evreni akıl ve bilimin ilkelerine göre açıklayabilir.</a:t>
            </a:r>
          </a:p>
          <a:p>
            <a:r>
              <a:rPr lang="tr-TR" b="1" dirty="0" smtClean="0"/>
              <a:t> </a:t>
            </a:r>
            <a:r>
              <a:rPr lang="tr-TR" b="1" dirty="0" err="1" smtClean="0"/>
              <a:t>Aristotales</a:t>
            </a:r>
            <a:r>
              <a:rPr lang="tr-TR" b="1" dirty="0" smtClean="0"/>
              <a:t>, J </a:t>
            </a:r>
            <a:r>
              <a:rPr lang="tr-TR" b="1" dirty="0" err="1" smtClean="0"/>
              <a:t>Lock</a:t>
            </a:r>
            <a:r>
              <a:rPr lang="tr-TR" b="1" dirty="0" smtClean="0"/>
              <a:t>, </a:t>
            </a:r>
            <a:r>
              <a:rPr lang="tr-TR" b="1" dirty="0" err="1" smtClean="0"/>
              <a:t>Nefton</a:t>
            </a:r>
            <a:r>
              <a:rPr lang="tr-TR" b="1" dirty="0" smtClean="0"/>
              <a:t>, JJ </a:t>
            </a:r>
            <a:r>
              <a:rPr lang="tr-TR" b="1" dirty="0" err="1" smtClean="0"/>
              <a:t>Russo</a:t>
            </a:r>
            <a:r>
              <a:rPr lang="tr-TR" b="1" dirty="0" smtClean="0"/>
              <a:t>, </a:t>
            </a:r>
            <a:r>
              <a:rPr lang="tr-TR" b="1" dirty="0" err="1" smtClean="0"/>
              <a:t>Voltaire</a:t>
            </a:r>
            <a:r>
              <a:rPr lang="tr-TR" b="1" dirty="0" smtClean="0"/>
              <a:t> temsilcileridir </a:t>
            </a:r>
            <a:endParaRPr lang="tr-TR" dirty="0" smtClean="0"/>
          </a:p>
          <a:p>
            <a:endParaRPr lang="tr-TR" dirty="0"/>
          </a:p>
        </p:txBody>
      </p:sp>
      <p:pic>
        <p:nvPicPr>
          <p:cNvPr id="7" name="6 İçerik Yer Tutucusu" descr="images.jpg"/>
          <p:cNvPicPr>
            <a:picLocks noGrp="1" noChangeAspect="1"/>
          </p:cNvPicPr>
          <p:nvPr>
            <p:ph sz="quarter" idx="4"/>
          </p:nvPr>
        </p:nvPicPr>
        <p:blipFill>
          <a:blip r:embed="rId3"/>
          <a:stretch>
            <a:fillRect/>
          </a:stretch>
        </p:blipFill>
        <p:spPr>
          <a:xfrm>
            <a:off x="4214810" y="1785926"/>
            <a:ext cx="4929190" cy="4572032"/>
          </a:xfrm>
        </p:spPr>
      </p:pic>
      <p:sp>
        <p:nvSpPr>
          <p:cNvPr id="5" name="4 Metin Yer Tutucusu"/>
          <p:cNvSpPr>
            <a:spLocks noGrp="1"/>
          </p:cNvSpPr>
          <p:nvPr>
            <p:ph type="body" sz="quarter" idx="1"/>
          </p:nvPr>
        </p:nvSpPr>
        <p:spPr>
          <a:xfrm rot="10615896" flipV="1">
            <a:off x="445822" y="674504"/>
            <a:ext cx="2839462" cy="575196"/>
          </a:xfrm>
          <a:prstGeom prst="roundRect">
            <a:avLst>
              <a:gd name="adj" fmla="val 12929"/>
            </a:avLst>
          </a:prstGeom>
        </p:spPr>
        <p:txBody>
          <a:bodyPr/>
          <a:lstStyle/>
          <a:p>
            <a:r>
              <a:rPr lang="tr-TR" dirty="0" smtClean="0"/>
              <a:t>TANRI VAR-DİN KİTAP YOK</a:t>
            </a:r>
            <a:endParaRPr lang="tr-TR" dirty="0"/>
          </a:p>
        </p:txBody>
      </p:sp>
      <p:sp>
        <p:nvSpPr>
          <p:cNvPr id="6" name="5 Metin Yer Tutucusu"/>
          <p:cNvSpPr>
            <a:spLocks noGrp="1"/>
          </p:cNvSpPr>
          <p:nvPr>
            <p:ph type="body" sz="quarter" idx="3"/>
          </p:nvPr>
        </p:nvSpPr>
        <p:spPr>
          <a:xfrm>
            <a:off x="4343400" y="714356"/>
            <a:ext cx="3657600" cy="428627"/>
          </a:xfrm>
        </p:spPr>
        <p:txBody>
          <a:bodyPr/>
          <a:lstStyle/>
          <a:p>
            <a:r>
              <a:rPr lang="tr-TR" dirty="0" smtClean="0"/>
              <a:t>AKIL-BİLİM</a:t>
            </a:r>
            <a:endParaRPr lang="tr-TR" dirty="0"/>
          </a:p>
        </p:txBody>
      </p:sp>
    </p:spTree>
  </p:cSld>
  <p:clrMapOvr>
    <a:masterClrMapping/>
  </p:clrMapOvr>
  <p:transition spd="slow">
    <p:wedge/>
    <p:sndAc>
      <p:stSnd>
        <p:snd r:embed="rId2" name="chimes.wav" builtIn="1"/>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7543800" cy="500066"/>
          </a:xfrm>
        </p:spPr>
        <p:txBody>
          <a:bodyPr>
            <a:normAutofit fontScale="90000"/>
          </a:bodyPr>
          <a:lstStyle/>
          <a:p>
            <a:r>
              <a:rPr lang="tr-TR" b="1" dirty="0" smtClean="0"/>
              <a:t>Panteizm</a:t>
            </a:r>
            <a:endParaRPr lang="tr-TR" dirty="0"/>
          </a:p>
        </p:txBody>
      </p:sp>
      <p:sp>
        <p:nvSpPr>
          <p:cNvPr id="3" name="2 İçerik Yer Tutucusu"/>
          <p:cNvSpPr>
            <a:spLocks noGrp="1"/>
          </p:cNvSpPr>
          <p:nvPr>
            <p:ph sz="quarter" idx="2"/>
          </p:nvPr>
        </p:nvSpPr>
        <p:spPr>
          <a:xfrm>
            <a:off x="0" y="1428736"/>
            <a:ext cx="3929058" cy="5072098"/>
          </a:xfrm>
        </p:spPr>
        <p:txBody>
          <a:bodyPr>
            <a:normAutofit/>
          </a:bodyPr>
          <a:lstStyle/>
          <a:p>
            <a:r>
              <a:rPr lang="tr-TR" b="1" dirty="0" smtClean="0"/>
              <a:t>Tanrı everen ikiliğini reddeder, tanırının her şeyi içerdiğini dolayısıyla doğanın ve insanın bağımsız varlıklar olmadığını öne süren bir yaklaşımdır Tanrı ve evren bir bütündür </a:t>
            </a:r>
            <a:r>
              <a:rPr lang="tr-TR" b="1" dirty="0" err="1" smtClean="0"/>
              <a:t>Spinoza</a:t>
            </a:r>
            <a:r>
              <a:rPr lang="tr-TR" b="1" dirty="0" smtClean="0"/>
              <a:t>, G </a:t>
            </a:r>
            <a:r>
              <a:rPr lang="tr-TR" b="1" dirty="0" err="1" smtClean="0"/>
              <a:t>Bruno</a:t>
            </a:r>
            <a:r>
              <a:rPr lang="tr-TR" b="1" dirty="0" smtClean="0"/>
              <a:t> temsilcileridir </a:t>
            </a:r>
            <a:br>
              <a:rPr lang="tr-TR" b="1" dirty="0" smtClean="0"/>
            </a:br>
            <a:endParaRPr lang="tr-TR" dirty="0"/>
          </a:p>
        </p:txBody>
      </p:sp>
      <p:pic>
        <p:nvPicPr>
          <p:cNvPr id="7" name="6 İçerik Yer Tutucusu" descr="PANTEİZM.jpg"/>
          <p:cNvPicPr>
            <a:picLocks noGrp="1" noChangeAspect="1"/>
          </p:cNvPicPr>
          <p:nvPr>
            <p:ph sz="quarter" idx="4"/>
          </p:nvPr>
        </p:nvPicPr>
        <p:blipFill>
          <a:blip r:embed="rId4"/>
          <a:stretch>
            <a:fillRect/>
          </a:stretch>
        </p:blipFill>
        <p:spPr>
          <a:xfrm>
            <a:off x="3929058" y="1357298"/>
            <a:ext cx="5214942" cy="5214974"/>
          </a:xfrm>
        </p:spPr>
      </p:pic>
      <p:sp>
        <p:nvSpPr>
          <p:cNvPr id="5" name="4 Metin Yer Tutucusu"/>
          <p:cNvSpPr>
            <a:spLocks noGrp="1"/>
          </p:cNvSpPr>
          <p:nvPr>
            <p:ph type="body" sz="quarter" idx="1"/>
          </p:nvPr>
        </p:nvSpPr>
        <p:spPr>
          <a:xfrm>
            <a:off x="457200" y="642918"/>
            <a:ext cx="3657600" cy="642942"/>
          </a:xfrm>
        </p:spPr>
        <p:txBody>
          <a:bodyPr/>
          <a:lstStyle/>
          <a:p>
            <a:r>
              <a:rPr lang="tr-TR" dirty="0" smtClean="0"/>
              <a:t>TANRI BİR VE AYNIDIR</a:t>
            </a:r>
            <a:endParaRPr lang="tr-TR" dirty="0"/>
          </a:p>
        </p:txBody>
      </p:sp>
      <p:sp>
        <p:nvSpPr>
          <p:cNvPr id="6" name="5 Metin Yer Tutucusu"/>
          <p:cNvSpPr>
            <a:spLocks noGrp="1"/>
          </p:cNvSpPr>
          <p:nvPr>
            <p:ph type="body" sz="quarter" idx="3"/>
          </p:nvPr>
        </p:nvSpPr>
        <p:spPr>
          <a:xfrm>
            <a:off x="4343400" y="500042"/>
            <a:ext cx="3657600" cy="785818"/>
          </a:xfrm>
        </p:spPr>
        <p:txBody>
          <a:bodyPr/>
          <a:lstStyle/>
          <a:p>
            <a:r>
              <a:rPr lang="tr-TR" dirty="0" smtClean="0"/>
              <a:t>HERŞEY TANRI PARÇASIDIR</a:t>
            </a:r>
            <a:endParaRPr lang="tr-TR" dirty="0"/>
          </a:p>
        </p:txBody>
      </p:sp>
      <p:pic>
        <p:nvPicPr>
          <p:cNvPr id="8" name="05___UZUN__INCE___BIR____YO.MP3">
            <a:hlinkClick r:id="" action="ppaction://media"/>
          </p:cNvPr>
          <p:cNvPicPr>
            <a:picLocks noRot="1" noChangeAspect="1"/>
          </p:cNvPicPr>
          <p:nvPr>
            <a:audioFile r:link="rId1"/>
          </p:nvPr>
        </p:nvPicPr>
        <p:blipFill>
          <a:blip r:embed="rId5"/>
          <a:stretch>
            <a:fillRect/>
          </a:stretch>
        </p:blipFill>
        <p:spPr>
          <a:xfrm>
            <a:off x="8286776" y="642918"/>
            <a:ext cx="304800" cy="304800"/>
          </a:xfrm>
          <a:prstGeom prst="rect">
            <a:avLst/>
          </a:prstGeom>
        </p:spPr>
      </p:pic>
    </p:spTree>
  </p:cSld>
  <p:clrMapOvr>
    <a:masterClrMapping/>
  </p:clrMapOvr>
  <p:transition spd="slow">
    <p:wedge/>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15563"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0"/>
            <a:ext cx="7543800" cy="785794"/>
          </a:xfrm>
        </p:spPr>
        <p:txBody>
          <a:bodyPr>
            <a:normAutofit fontScale="90000"/>
          </a:bodyPr>
          <a:lstStyle/>
          <a:p>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Tanrı’nın </a:t>
            </a:r>
            <a:r>
              <a:rPr lang="tr-TR" b="1" dirty="0" smtClean="0"/>
              <a:t>Varlığını Reddedenler</a:t>
            </a:r>
            <a:r>
              <a:rPr lang="tr-TR" dirty="0" smtClean="0"/>
              <a:t/>
            </a:r>
            <a:br>
              <a:rPr lang="tr-TR" dirty="0" smtClean="0"/>
            </a:br>
            <a:endParaRPr lang="tr-TR" dirty="0"/>
          </a:p>
        </p:txBody>
      </p:sp>
      <p:sp>
        <p:nvSpPr>
          <p:cNvPr id="3" name="2 İçerik Yer Tutucusu"/>
          <p:cNvSpPr>
            <a:spLocks noGrp="1"/>
          </p:cNvSpPr>
          <p:nvPr>
            <p:ph sz="quarter" idx="2"/>
          </p:nvPr>
        </p:nvSpPr>
        <p:spPr>
          <a:xfrm>
            <a:off x="142844" y="1142984"/>
            <a:ext cx="4786346" cy="5500726"/>
          </a:xfrm>
        </p:spPr>
        <p:txBody>
          <a:bodyPr>
            <a:normAutofit fontScale="62500" lnSpcReduction="20000"/>
          </a:bodyPr>
          <a:lstStyle/>
          <a:p>
            <a:r>
              <a:rPr lang="tr-TR" dirty="0" smtClean="0"/>
              <a:t>Tanrının </a:t>
            </a:r>
            <a:r>
              <a:rPr lang="tr-TR" dirty="0" smtClean="0"/>
              <a:t>varlığını reddeden görüşlere </a:t>
            </a:r>
            <a:r>
              <a:rPr lang="tr-TR" b="1" dirty="0" smtClean="0"/>
              <a:t>ateizm,</a:t>
            </a:r>
            <a:r>
              <a:rPr lang="tr-TR" dirty="0" smtClean="0"/>
              <a:t> kişilere de ateist denir. Ateizm, inançsızlığı ve tüm dinlere karşı olmayı ifade eder.</a:t>
            </a:r>
          </a:p>
          <a:p>
            <a:r>
              <a:rPr lang="tr-TR" dirty="0" smtClean="0"/>
              <a:t>Ateizm, Tanrı’nın var olmadığını gösteren kanıtlar bulmaya çalışır.</a:t>
            </a:r>
          </a:p>
          <a:p>
            <a:r>
              <a:rPr lang="tr-TR" dirty="0" smtClean="0"/>
              <a:t>·         </a:t>
            </a:r>
            <a:r>
              <a:rPr lang="tr-TR" b="1" dirty="0" smtClean="0"/>
              <a:t>Kötülük kanıtı:</a:t>
            </a:r>
            <a:r>
              <a:rPr lang="tr-TR" dirty="0" smtClean="0"/>
              <a:t> İçinde yaşadığımız dünya depremler, salgın hastalıklar, kuraklık gibi kötülüklerle dolu bir dünyadır. İnsanın bu kadar kötülüğün karşısında nasıl olup da mutlak iyi olarak belirtilen bir Tanrı’nın varlığına inanabileceği sorgulanır. Her şeye gücü yeten Tanrı bütün kötülüklerin ortaya çıkmasına engel olabilir. Mutlak ve her şeye gücü yeten bir Tanrı’nın var oluşuyla bu dünyadaki kötülüklerin bağdaştırılamayacağı varsayımından hareketle Tanrı’nın varlığı reddedilir.</a:t>
            </a:r>
          </a:p>
          <a:p>
            <a:r>
              <a:rPr lang="tr-TR" dirty="0" smtClean="0"/>
              <a:t>·         </a:t>
            </a:r>
            <a:r>
              <a:rPr lang="tr-TR" b="1" dirty="0" smtClean="0"/>
              <a:t>Ahlaki Gerekçeler Kanıtı:</a:t>
            </a:r>
            <a:r>
              <a:rPr lang="tr-TR" dirty="0" smtClean="0"/>
              <a:t> Bu görüşteki düşünürler, ahlak söz konusu olduğunda, insanın Tanrı tarafından belirlenmiş bir özünün bulunmadığını, insanın özünü kendisinin belirlediğini savunmuşlardır. İnsan özgürlüğünün ancak Tanrı var olmadığı zaman söz konusu olabileceğini iddia etmişlerdir. Bu görüşü savunan filozoflar Sartre ve Nietzsche’dir</a:t>
            </a:r>
            <a:endParaRPr lang="tr-TR" dirty="0"/>
          </a:p>
        </p:txBody>
      </p:sp>
      <p:pic>
        <p:nvPicPr>
          <p:cNvPr id="7" name="6 İçerik Yer Tutucusu" descr="DÜŞÜN.jpg"/>
          <p:cNvPicPr>
            <a:picLocks noGrp="1" noChangeAspect="1"/>
          </p:cNvPicPr>
          <p:nvPr>
            <p:ph sz="quarter" idx="4"/>
          </p:nvPr>
        </p:nvPicPr>
        <p:blipFill>
          <a:blip r:embed="rId3"/>
          <a:stretch>
            <a:fillRect/>
          </a:stretch>
        </p:blipFill>
        <p:spPr>
          <a:xfrm>
            <a:off x="4714876" y="1071546"/>
            <a:ext cx="4429123" cy="5500726"/>
          </a:xfrm>
        </p:spPr>
      </p:pic>
      <p:sp>
        <p:nvSpPr>
          <p:cNvPr id="5" name="4 Metin Yer Tutucusu"/>
          <p:cNvSpPr>
            <a:spLocks noGrp="1"/>
          </p:cNvSpPr>
          <p:nvPr>
            <p:ph type="body" sz="quarter" idx="1"/>
          </p:nvPr>
        </p:nvSpPr>
        <p:spPr>
          <a:xfrm>
            <a:off x="428596" y="428604"/>
            <a:ext cx="3657600" cy="658368"/>
          </a:xfrm>
        </p:spPr>
        <p:txBody>
          <a:bodyPr/>
          <a:lstStyle/>
          <a:p>
            <a:r>
              <a:rPr lang="tr-TR" dirty="0" smtClean="0"/>
              <a:t>ateizm</a:t>
            </a:r>
            <a:endParaRPr lang="tr-TR" dirty="0"/>
          </a:p>
        </p:txBody>
      </p:sp>
      <p:sp>
        <p:nvSpPr>
          <p:cNvPr id="6" name="5 Metin Yer Tutucusu"/>
          <p:cNvSpPr>
            <a:spLocks noGrp="1"/>
          </p:cNvSpPr>
          <p:nvPr>
            <p:ph type="body" sz="quarter" idx="3"/>
          </p:nvPr>
        </p:nvSpPr>
        <p:spPr>
          <a:xfrm>
            <a:off x="4357686" y="428604"/>
            <a:ext cx="4214842" cy="928694"/>
          </a:xfrm>
        </p:spPr>
        <p:txBody>
          <a:bodyPr/>
          <a:lstStyle/>
          <a:p>
            <a:r>
              <a:rPr lang="tr-TR" dirty="0" smtClean="0"/>
              <a:t>İnanıyorsan özgür müsün ,inanç aklı devre dışı bırakır mı?</a:t>
            </a:r>
            <a:endParaRPr lang="tr-TR" dirty="0"/>
          </a:p>
        </p:txBody>
      </p:sp>
    </p:spTree>
  </p:cSld>
  <p:clrMapOvr>
    <a:masterClrMapping/>
  </p:clrMapOvr>
  <p:transition spd="slow">
    <p:wedge/>
    <p:sndAc>
      <p:stSnd>
        <p:snd r:embed="rId2" name="chimes.wav" builtIn="1"/>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7543800" cy="714356"/>
          </a:xfrm>
        </p:spPr>
        <p:txBody>
          <a:bodyPr/>
          <a:lstStyle/>
          <a:p>
            <a:r>
              <a:rPr lang="tr-TR" dirty="0" smtClean="0"/>
              <a:t>AGNOSTİSİZM(BİLİNMEZCİLİK)</a:t>
            </a:r>
            <a:endParaRPr lang="tr-TR" dirty="0"/>
          </a:p>
        </p:txBody>
      </p:sp>
      <p:sp>
        <p:nvSpPr>
          <p:cNvPr id="3" name="2 İçerik Yer Tutucusu"/>
          <p:cNvSpPr>
            <a:spLocks noGrp="1"/>
          </p:cNvSpPr>
          <p:nvPr>
            <p:ph sz="quarter" idx="2"/>
          </p:nvPr>
        </p:nvSpPr>
        <p:spPr>
          <a:xfrm>
            <a:off x="142844" y="1214422"/>
            <a:ext cx="4929222" cy="5429288"/>
          </a:xfrm>
        </p:spPr>
        <p:txBody>
          <a:bodyPr>
            <a:normAutofit fontScale="70000" lnSpcReduction="20000"/>
          </a:bodyPr>
          <a:lstStyle/>
          <a:p>
            <a:r>
              <a:rPr lang="tr-TR" b="1" dirty="0" smtClean="0"/>
              <a:t>c. Tanrı’nın Varlığının ya da Yokluğunun Bilinemeyeceğini Öne Sürenler</a:t>
            </a:r>
            <a:endParaRPr lang="tr-TR" dirty="0" smtClean="0"/>
          </a:p>
          <a:p>
            <a:r>
              <a:rPr lang="tr-TR" dirty="0" smtClean="0">
                <a:solidFill>
                  <a:srgbClr val="FF0000"/>
                </a:solidFill>
              </a:rPr>
              <a:t>İnsanın donanımı tanrıyı bilmek için yetersizdir.</a:t>
            </a:r>
          </a:p>
          <a:p>
            <a:r>
              <a:rPr lang="tr-TR" dirty="0" smtClean="0"/>
              <a:t>Tanrı’ya ilişkin bir bilgiye sahip olunamayacağını, Tanrı’nın var olduğunun ya da var olmadığının kanıtlanamayacağını ileri süren felsefi öğretiye </a:t>
            </a:r>
            <a:r>
              <a:rPr lang="tr-TR" b="1" dirty="0" smtClean="0"/>
              <a:t>agnostisizm</a:t>
            </a:r>
            <a:r>
              <a:rPr lang="tr-TR" dirty="0" smtClean="0"/>
              <a:t> (Bilinemezcilik) adı verilir. Agnostikler, Tanrı’nın kanıtı için aklımızın,bilgimizin ve ömrümüzün yetersiz olduğunu ,var olduğunun ya da var olmadığının ilke olarak bilinemeyeceğini savunurlar. </a:t>
            </a:r>
          </a:p>
          <a:p>
            <a:r>
              <a:rPr lang="tr-TR" b="1" dirty="0" smtClean="0">
                <a:solidFill>
                  <a:srgbClr val="FF0000"/>
                </a:solidFill>
              </a:rPr>
              <a:t>Sofistlerin</a:t>
            </a:r>
            <a:r>
              <a:rPr lang="tr-TR" dirty="0" smtClean="0"/>
              <a:t> göreli anlayışları Tanrı’yı da kapsamış, onlar Tanrı’nın varlığının ya da yokluğunun bilinemeyeceğini ileri sürmüşlerdir. Sofist olan </a:t>
            </a:r>
            <a:r>
              <a:rPr lang="tr-TR" b="1" dirty="0" err="1" smtClean="0"/>
              <a:t>Protagoras</a:t>
            </a:r>
            <a:r>
              <a:rPr lang="tr-TR" b="1" dirty="0" smtClean="0"/>
              <a:t>,</a:t>
            </a:r>
            <a:r>
              <a:rPr lang="tr-TR" dirty="0" smtClean="0"/>
              <a:t> “Tanrı’larla ilgili olarak, Onların ne var olduklarını ne de var olmadıklarını bilebilirim; çünkü bu konuda bilgi için konunun karanlıklılığı ve insan yaşamının kısalığı gibi bir çok engel vardır” demiştir.</a:t>
            </a:r>
          </a:p>
          <a:p>
            <a:endParaRPr lang="tr-TR" dirty="0"/>
          </a:p>
        </p:txBody>
      </p:sp>
      <p:pic>
        <p:nvPicPr>
          <p:cNvPr id="7" name="6 İçerik Yer Tutucusu" descr="agnostik.png"/>
          <p:cNvPicPr>
            <a:picLocks noGrp="1" noChangeAspect="1"/>
          </p:cNvPicPr>
          <p:nvPr>
            <p:ph sz="quarter" idx="4"/>
          </p:nvPr>
        </p:nvPicPr>
        <p:blipFill>
          <a:blip r:embed="rId3"/>
          <a:stretch>
            <a:fillRect/>
          </a:stretch>
        </p:blipFill>
        <p:spPr>
          <a:xfrm>
            <a:off x="5143505" y="1357298"/>
            <a:ext cx="3786214" cy="5286411"/>
          </a:xfrm>
          <a:prstGeom prst="rect">
            <a:avLst/>
          </a:prstGeom>
          <a:ln>
            <a:noFill/>
          </a:ln>
          <a:effectLst>
            <a:outerShdw blurRad="292100" dist="139700" dir="2700000" algn="tl" rotWithShape="0">
              <a:srgbClr val="333333">
                <a:alpha val="65000"/>
              </a:srgbClr>
            </a:outerShdw>
          </a:effectLst>
        </p:spPr>
      </p:pic>
      <p:sp>
        <p:nvSpPr>
          <p:cNvPr id="5" name="4 Metin Yer Tutucusu"/>
          <p:cNvSpPr>
            <a:spLocks noGrp="1"/>
          </p:cNvSpPr>
          <p:nvPr>
            <p:ph type="body" sz="quarter" idx="1"/>
          </p:nvPr>
        </p:nvSpPr>
        <p:spPr>
          <a:xfrm>
            <a:off x="457200" y="714356"/>
            <a:ext cx="3657600" cy="428628"/>
          </a:xfrm>
        </p:spPr>
        <p:txBody>
          <a:bodyPr/>
          <a:lstStyle/>
          <a:p>
            <a:r>
              <a:rPr lang="tr-TR" dirty="0" smtClean="0"/>
              <a:t>AKLIM ÇARESİZ</a:t>
            </a:r>
            <a:endParaRPr lang="tr-TR" dirty="0"/>
          </a:p>
        </p:txBody>
      </p:sp>
      <p:sp>
        <p:nvSpPr>
          <p:cNvPr id="6" name="5 Metin Yer Tutucusu"/>
          <p:cNvSpPr>
            <a:spLocks noGrp="1"/>
          </p:cNvSpPr>
          <p:nvPr>
            <p:ph type="body" sz="quarter" idx="3"/>
          </p:nvPr>
        </p:nvSpPr>
        <p:spPr>
          <a:xfrm>
            <a:off x="4343400" y="714356"/>
            <a:ext cx="3657600" cy="500066"/>
          </a:xfrm>
        </p:spPr>
        <p:txBody>
          <a:bodyPr/>
          <a:lstStyle/>
          <a:p>
            <a:r>
              <a:rPr lang="tr-TR" sz="1600" dirty="0" smtClean="0"/>
              <a:t>BİLGİM VE ÖMRÜM YETERSİZ</a:t>
            </a:r>
            <a:endParaRPr lang="tr-TR" sz="1600" dirty="0"/>
          </a:p>
        </p:txBody>
      </p:sp>
    </p:spTree>
  </p:cSld>
  <p:clrMapOvr>
    <a:masterClrMapping/>
  </p:clrMapOvr>
  <p:transition spd="slow">
    <p:wedge/>
    <p:sndAc>
      <p:stSnd>
        <p:snd r:embed="rId2" name="chimes.wav" builtIn="1"/>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ILIM__ENST_.MP3">
            <a:hlinkClick r:id="" action="ppaction://media"/>
          </p:cNvPr>
          <p:cNvPicPr>
            <a:picLocks noRot="1" noChangeAspect="1"/>
          </p:cNvPicPr>
          <p:nvPr>
            <a:audioFile r:link="rId1"/>
          </p:nvPr>
        </p:nvPicPr>
        <p:blipFill>
          <a:blip r:embed="rId4"/>
          <a:stretch>
            <a:fillRect/>
          </a:stretch>
        </p:blipFill>
        <p:spPr>
          <a:xfrm>
            <a:off x="4419600" y="3276600"/>
            <a:ext cx="304800" cy="304800"/>
          </a:xfrm>
          <a:prstGeom prst="rect">
            <a:avLst/>
          </a:prstGeom>
        </p:spPr>
      </p:pic>
      <p:sp>
        <p:nvSpPr>
          <p:cNvPr id="2" name="1 Başlık"/>
          <p:cNvSpPr>
            <a:spLocks noGrp="1"/>
          </p:cNvSpPr>
          <p:nvPr>
            <p:ph type="title"/>
          </p:nvPr>
        </p:nvSpPr>
        <p:spPr>
          <a:xfrm>
            <a:off x="457200" y="214290"/>
            <a:ext cx="7467600" cy="571504"/>
          </a:xfrm>
        </p:spPr>
        <p:txBody>
          <a:bodyPr>
            <a:normAutofit/>
          </a:bodyPr>
          <a:lstStyle/>
          <a:p>
            <a:r>
              <a:rPr lang="tr-TR" b="1" dirty="0" smtClean="0">
                <a:solidFill>
                  <a:srgbClr val="92D050"/>
                </a:solidFill>
              </a:rPr>
              <a:t>DİN FELSEFESİ</a:t>
            </a:r>
            <a:endParaRPr lang="tr-TR" b="1" dirty="0">
              <a:solidFill>
                <a:srgbClr val="92D050"/>
              </a:solidFill>
            </a:endParaRPr>
          </a:p>
        </p:txBody>
      </p:sp>
      <p:sp>
        <p:nvSpPr>
          <p:cNvPr id="3" name="2 İçerik Yer Tutucusu"/>
          <p:cNvSpPr>
            <a:spLocks noGrp="1"/>
          </p:cNvSpPr>
          <p:nvPr>
            <p:ph sz="quarter" idx="1"/>
          </p:nvPr>
        </p:nvSpPr>
        <p:spPr>
          <a:xfrm>
            <a:off x="0" y="857232"/>
            <a:ext cx="9001156" cy="5786478"/>
          </a:xfrm>
        </p:spPr>
        <p:txBody>
          <a:bodyPr>
            <a:normAutofit fontScale="92500" lnSpcReduction="20000"/>
          </a:bodyPr>
          <a:lstStyle/>
          <a:p>
            <a:r>
              <a:rPr lang="tr-TR" b="1" dirty="0" smtClean="0">
                <a:solidFill>
                  <a:srgbClr val="FF0000"/>
                </a:solidFill>
              </a:rPr>
              <a:t>İnsan ırkında varoluşundan itibaren süregelen mizaçlarında </a:t>
            </a:r>
            <a:r>
              <a:rPr lang="tr-TR" b="1" dirty="0" err="1" smtClean="0">
                <a:solidFill>
                  <a:srgbClr val="FF0000"/>
                </a:solidFill>
              </a:rPr>
              <a:t>birşeylere</a:t>
            </a:r>
            <a:r>
              <a:rPr lang="tr-TR" b="1" dirty="0" smtClean="0">
                <a:solidFill>
                  <a:srgbClr val="FF0000"/>
                </a:solidFill>
              </a:rPr>
              <a:t> inanma içgüdüsü her zaman vardır,var olmuştur.</a:t>
            </a:r>
            <a:r>
              <a:rPr lang="tr-TR" b="1" dirty="0" smtClean="0"/>
              <a:t>Dini inançlar </a:t>
            </a:r>
            <a:r>
              <a:rPr lang="tr-TR" b="1" dirty="0" err="1" smtClean="0"/>
              <a:t>dolayısyla</a:t>
            </a:r>
            <a:r>
              <a:rPr lang="tr-TR" b="1" dirty="0" smtClean="0"/>
              <a:t> insanları kontrol altında tutan bir sistemler bütünüdür ne zaman bu sistem tehlikeye girmiş olsa yeni bir din yeni kurallar ve yeni "peygamberlerle" insanlar tekrar kontrol altına tutulmaya çalışılmıştır...</a:t>
            </a:r>
            <a:r>
              <a:rPr lang="tr-TR" b="1" dirty="0" smtClean="0">
                <a:solidFill>
                  <a:srgbClr val="FF0000"/>
                </a:solidFill>
              </a:rPr>
              <a:t>Dini inanç farklılıkları ise bu sistemler bütünün yanılgısından </a:t>
            </a:r>
            <a:r>
              <a:rPr lang="tr-TR" b="1" dirty="0" err="1" smtClean="0">
                <a:solidFill>
                  <a:srgbClr val="FF0000"/>
                </a:solidFill>
              </a:rPr>
              <a:t>kurtulamamamış</a:t>
            </a:r>
            <a:r>
              <a:rPr lang="tr-TR" b="1" dirty="0" smtClean="0">
                <a:solidFill>
                  <a:srgbClr val="FF0000"/>
                </a:solidFill>
              </a:rPr>
              <a:t> kişilerin özelliklerindendir ki aslında o ve ya bu dine inanmak gereksizdir zaten </a:t>
            </a:r>
            <a:r>
              <a:rPr lang="tr-TR" b="1" dirty="0" err="1" smtClean="0">
                <a:solidFill>
                  <a:srgbClr val="FF0000"/>
                </a:solidFill>
              </a:rPr>
              <a:t>varolan</a:t>
            </a:r>
            <a:r>
              <a:rPr lang="tr-TR" b="1" dirty="0" smtClean="0">
                <a:solidFill>
                  <a:srgbClr val="FF0000"/>
                </a:solidFill>
              </a:rPr>
              <a:t> tek </a:t>
            </a:r>
            <a:r>
              <a:rPr lang="tr-TR" b="1" dirty="0" err="1" smtClean="0">
                <a:solidFill>
                  <a:srgbClr val="FF0000"/>
                </a:solidFill>
              </a:rPr>
              <a:t>birşey</a:t>
            </a:r>
            <a:r>
              <a:rPr lang="tr-TR" b="1" dirty="0" smtClean="0">
                <a:solidFill>
                  <a:srgbClr val="FF0000"/>
                </a:solidFill>
              </a:rPr>
              <a:t> vardır ki ona inanmak başlı başına bir inanıştır o ve ya bu aracılara çoğunlukla gerek olmadığı gibi yeterli </a:t>
            </a:r>
            <a:r>
              <a:rPr lang="tr-TR" b="1" dirty="0" err="1" smtClean="0">
                <a:solidFill>
                  <a:srgbClr val="FF0000"/>
                </a:solidFill>
              </a:rPr>
              <a:t>farkındalığa</a:t>
            </a:r>
            <a:r>
              <a:rPr lang="tr-TR" b="1" dirty="0" smtClean="0">
                <a:solidFill>
                  <a:srgbClr val="FF0000"/>
                </a:solidFill>
              </a:rPr>
              <a:t> ulaşmış olan bir kişide bu inanışların gereksiz olduğunun farkındadır.</a:t>
            </a:r>
            <a:r>
              <a:rPr lang="tr-TR" b="1" dirty="0" smtClean="0"/>
              <a:t>.. Çünkü Tüm Kozmosta bir TEK yaratıcı vardır ve O'nun </a:t>
            </a:r>
            <a:r>
              <a:rPr lang="tr-TR" b="1" dirty="0" err="1" smtClean="0"/>
              <a:t>kurdugu</a:t>
            </a:r>
            <a:r>
              <a:rPr lang="tr-TR" b="1" dirty="0" smtClean="0"/>
              <a:t> ve </a:t>
            </a:r>
            <a:r>
              <a:rPr lang="tr-TR" b="1" dirty="0" err="1" smtClean="0"/>
              <a:t>yönettigi</a:t>
            </a:r>
            <a:r>
              <a:rPr lang="tr-TR" b="1" dirty="0" smtClean="0"/>
              <a:t> işleyen bir tek sistem </a:t>
            </a:r>
            <a:r>
              <a:rPr lang="tr-TR" b="1" dirty="0" smtClean="0">
                <a:solidFill>
                  <a:srgbClr val="FF0000"/>
                </a:solidFill>
              </a:rPr>
              <a:t>vardır.Belli bir </a:t>
            </a:r>
            <a:r>
              <a:rPr lang="tr-TR" b="1" dirty="0" err="1" smtClean="0">
                <a:solidFill>
                  <a:srgbClr val="FF0000"/>
                </a:solidFill>
              </a:rPr>
              <a:t>olgunluga</a:t>
            </a:r>
            <a:r>
              <a:rPr lang="tr-TR" b="1" dirty="0" smtClean="0">
                <a:solidFill>
                  <a:srgbClr val="FF0000"/>
                </a:solidFill>
              </a:rPr>
              <a:t> gelenin dine gereksinim duymaması meselesi Arif için Din yoktur cümlesinde gizlidir.</a:t>
            </a:r>
            <a:r>
              <a:rPr lang="tr-TR" b="1" dirty="0" smtClean="0"/>
              <a:t> Ama,burada da din vardır,çünkü...Zaten dinlerin amacının ''Öznesi'' budur.Arif olmak,İnsan-ı Kamil olmak...O insan ibadetten uzaktır,çünkü zaten,aklı ve vücudu ile her daim </a:t>
            </a:r>
            <a:r>
              <a:rPr lang="tr-TR" b="1" dirty="0" err="1" smtClean="0"/>
              <a:t>zikr</a:t>
            </a:r>
            <a:r>
              <a:rPr lang="tr-TR" b="1" dirty="0" smtClean="0"/>
              <a:t> halindedir....</a:t>
            </a:r>
            <a:endParaRPr lang="tr-TR" dirty="0" smtClean="0"/>
          </a:p>
          <a:p>
            <a:endParaRPr lang="tr-TR" dirty="0"/>
          </a:p>
        </p:txBody>
      </p:sp>
    </p:spTree>
  </p:cSld>
  <p:clrMapOvr>
    <a:masterClrMapping/>
  </p:clrMapOvr>
  <p:transition spd="slow">
    <p:wedge/>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257157"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7467600" cy="714380"/>
          </a:xfrm>
        </p:spPr>
        <p:txBody>
          <a:bodyPr>
            <a:normAutofit/>
          </a:bodyPr>
          <a:lstStyle/>
          <a:p>
            <a:r>
              <a:rPr lang="tr-TR" b="1" dirty="0" smtClean="0">
                <a:solidFill>
                  <a:srgbClr val="002060"/>
                </a:solidFill>
              </a:rPr>
              <a:t>Din felsefesi</a:t>
            </a:r>
            <a:endParaRPr lang="tr-TR" b="1" dirty="0">
              <a:solidFill>
                <a:srgbClr val="002060"/>
              </a:solidFill>
            </a:endParaRPr>
          </a:p>
        </p:txBody>
      </p:sp>
      <p:sp>
        <p:nvSpPr>
          <p:cNvPr id="3" name="2 İçerik Yer Tutucusu"/>
          <p:cNvSpPr>
            <a:spLocks noGrp="1"/>
          </p:cNvSpPr>
          <p:nvPr>
            <p:ph sz="quarter" idx="1"/>
          </p:nvPr>
        </p:nvSpPr>
        <p:spPr>
          <a:xfrm>
            <a:off x="285720" y="1000108"/>
            <a:ext cx="8572560" cy="5715040"/>
          </a:xfrm>
        </p:spPr>
        <p:txBody>
          <a:bodyPr>
            <a:normAutofit/>
          </a:bodyPr>
          <a:lstStyle/>
          <a:p>
            <a:r>
              <a:rPr lang="tr-TR" b="1" dirty="0" smtClean="0">
                <a:solidFill>
                  <a:srgbClr val="FF0000"/>
                </a:solidFill>
              </a:rPr>
              <a:t>Din, </a:t>
            </a:r>
            <a:r>
              <a:rPr lang="tr-TR" dirty="0" smtClean="0"/>
              <a:t>bireysel ve toplumsal yanı bulunan, düşünce ve uygulama açısından sistemleşmiş olan, insanlara bir yaşam biçimi sunan, onları belli bir dünya görüşü etrafında toplayan kurumdur.</a:t>
            </a:r>
          </a:p>
          <a:p>
            <a:r>
              <a:rPr lang="tr-TR" dirty="0" smtClean="0"/>
              <a:t>Hayatın her yanı ile ilgilenen din ile felsefe, konu ve problemleri itibariyle yan yanadır; ama alanları ayrıdır. Din felsefesi, dinin temel iddiaları hakkında rasyonel, kapsamlı ve tutarlı bir şekilde düşünmektir. Dinin doğası, özü, değeri hakkında fikir yürütmektir; dini, düşünme konusu yapmaktır.</a:t>
            </a:r>
          </a:p>
          <a:p>
            <a:endParaRPr lang="tr-TR" dirty="0"/>
          </a:p>
        </p:txBody>
      </p:sp>
      <p:pic>
        <p:nvPicPr>
          <p:cNvPr id="7" name="YEMEN_TURKUSU__ENST_.MP3">
            <a:hlinkClick r:id="" action="ppaction://media"/>
          </p:cNvPr>
          <p:cNvPicPr>
            <a:picLocks noRot="1" noChangeAspect="1"/>
          </p:cNvPicPr>
          <p:nvPr>
            <a:audioFile r:link="rId1"/>
          </p:nvPr>
        </p:nvPicPr>
        <p:blipFill>
          <a:blip r:embed="rId4"/>
          <a:stretch>
            <a:fillRect/>
          </a:stretch>
        </p:blipFill>
        <p:spPr>
          <a:xfrm>
            <a:off x="4419600" y="3276600"/>
            <a:ext cx="304800" cy="304800"/>
          </a:xfrm>
          <a:prstGeom prst="rect">
            <a:avLst/>
          </a:prstGeom>
        </p:spPr>
      </p:pic>
    </p:spTree>
  </p:cSld>
  <p:clrMapOvr>
    <a:masterClrMapping/>
  </p:clrMapOvr>
  <p:transition spd="slow">
    <p:wedge/>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216655"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00298" y="0"/>
            <a:ext cx="6172200" cy="1000108"/>
          </a:xfrm>
        </p:spPr>
        <p:txBody>
          <a:bodyPr/>
          <a:lstStyle/>
          <a:p>
            <a:r>
              <a:rPr lang="tr-TR" dirty="0" smtClean="0"/>
              <a:t>Din felsefesi</a:t>
            </a:r>
            <a:endParaRPr lang="tr-TR" dirty="0"/>
          </a:p>
        </p:txBody>
      </p:sp>
      <p:sp>
        <p:nvSpPr>
          <p:cNvPr id="3" name="2 Metin Yer Tutucusu"/>
          <p:cNvSpPr>
            <a:spLocks noGrp="1"/>
          </p:cNvSpPr>
          <p:nvPr>
            <p:ph type="body" idx="1"/>
          </p:nvPr>
        </p:nvSpPr>
        <p:spPr>
          <a:xfrm>
            <a:off x="2214546" y="1142984"/>
            <a:ext cx="6929454" cy="5357850"/>
          </a:xfrm>
        </p:spPr>
        <p:txBody>
          <a:bodyPr/>
          <a:lstStyle/>
          <a:p>
            <a:r>
              <a:rPr lang="tr-TR" dirty="0" smtClean="0"/>
              <a:t> </a:t>
            </a:r>
            <a:r>
              <a:rPr lang="tr-TR" dirty="0" smtClean="0">
                <a:solidFill>
                  <a:srgbClr val="FF0000"/>
                </a:solidFill>
              </a:rPr>
              <a:t>Teoloji İle Din Felsefesinin Farkı</a:t>
            </a:r>
          </a:p>
          <a:p>
            <a:r>
              <a:rPr lang="tr-TR" dirty="0" smtClean="0"/>
              <a:t> </a:t>
            </a:r>
            <a:r>
              <a:rPr lang="tr-TR" dirty="0" smtClean="0">
                <a:solidFill>
                  <a:srgbClr val="92D050"/>
                </a:solidFill>
              </a:rPr>
              <a:t>1-Teoloji (İlahiyat), dini konu edinir; amacı dini temellendirmek ve açıklamak, böylece inananların inançlarını güçlendirmektir. </a:t>
            </a:r>
          </a:p>
          <a:p>
            <a:r>
              <a:rPr lang="tr-TR" dirty="0" smtClean="0">
                <a:solidFill>
                  <a:srgbClr val="FFFF00"/>
                </a:solidFill>
              </a:rPr>
              <a:t>2-Teoloji, doğrudan doğruya inanca dayanır. Dini yargıları hiç bir şekilde sorgulamaz; bu yönüyle dogmatiktir. Oysa din felsefesi, özgür düşünmeyi, nesnel olmayı ve sorgulamayı temel alır.</a:t>
            </a:r>
          </a:p>
          <a:p>
            <a:r>
              <a:rPr lang="tr-TR" dirty="0" smtClean="0"/>
              <a:t>3-Teoloji belirli bir dini ve bu dine ait problemleri ele alır. Dolayısıyla Yahudi teolojisinden, Hıristiyan teolojisinden söz edilebilmektedir. Din felsefesi ise dini veya dinleri genel olarak ele almaktadır.</a:t>
            </a:r>
          </a:p>
          <a:p>
            <a:r>
              <a:rPr lang="tr-TR" dirty="0" smtClean="0">
                <a:solidFill>
                  <a:srgbClr val="FF0000"/>
                </a:solidFill>
              </a:rPr>
              <a:t>4-Din Felsefesi, nesnel-Teoloji ise öznel bir yaklaşım sergiler.</a:t>
            </a:r>
          </a:p>
          <a:p>
            <a:endParaRPr lang="tr-TR" dirty="0"/>
          </a:p>
        </p:txBody>
      </p:sp>
      <p:pic>
        <p:nvPicPr>
          <p:cNvPr id="4" name="ZULUF_DOKULMUS_YUZE__ENST_.MP3">
            <a:hlinkClick r:id="" action="ppaction://media"/>
          </p:cNvPr>
          <p:cNvPicPr>
            <a:picLocks noRot="1" noChangeAspect="1"/>
          </p:cNvPicPr>
          <p:nvPr>
            <a:audioFile r:link="rId1"/>
          </p:nvPr>
        </p:nvPicPr>
        <p:blipFill>
          <a:blip r:embed="rId5"/>
          <a:stretch>
            <a:fillRect/>
          </a:stretch>
        </p:blipFill>
        <p:spPr>
          <a:xfrm>
            <a:off x="4419600" y="3276600"/>
            <a:ext cx="304800" cy="304800"/>
          </a:xfrm>
          <a:prstGeom prst="rect">
            <a:avLst/>
          </a:prstGeom>
        </p:spPr>
      </p:pic>
      <p:pic>
        <p:nvPicPr>
          <p:cNvPr id="5" name="AGRI_DAGI_EFSANESI__ENST_.MP3">
            <a:hlinkClick r:id="" action="ppaction://media"/>
          </p:cNvPr>
          <p:cNvPicPr>
            <a:picLocks noRot="1" noChangeAspect="1"/>
          </p:cNvPicPr>
          <p:nvPr>
            <a:audioFile r:link="rId2"/>
          </p:nvPr>
        </p:nvPicPr>
        <p:blipFill>
          <a:blip r:embed="rId6"/>
          <a:stretch>
            <a:fillRect/>
          </a:stretch>
        </p:blipFill>
        <p:spPr>
          <a:xfrm>
            <a:off x="4419600" y="3276600"/>
            <a:ext cx="304800" cy="304800"/>
          </a:xfrm>
          <a:prstGeom prst="rect">
            <a:avLst/>
          </a:prstGeom>
        </p:spPr>
      </p:pic>
    </p:spTree>
  </p:cSld>
  <p:clrMapOvr>
    <a:masterClrMapping/>
  </p:clrMapOvr>
  <p:transition spd="slow">
    <p:wedge/>
    <p:sndAc>
      <p:stSnd>
        <p:snd r:embed="rId4"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315922"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audio>
              <p:cMediaNode>
                <p:cTn id="8"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SORU</a:t>
            </a:r>
            <a:endParaRPr lang="tr-TR" dirty="0"/>
          </a:p>
        </p:txBody>
      </p:sp>
      <p:sp>
        <p:nvSpPr>
          <p:cNvPr id="3" name="2 İçerik Yer Tutucusu"/>
          <p:cNvSpPr>
            <a:spLocks noGrp="1"/>
          </p:cNvSpPr>
          <p:nvPr>
            <p:ph sz="quarter" idx="1"/>
          </p:nvPr>
        </p:nvSpPr>
        <p:spPr>
          <a:xfrm>
            <a:off x="457200" y="1600200"/>
            <a:ext cx="8115328" cy="4873752"/>
          </a:xfrm>
        </p:spPr>
        <p:txBody>
          <a:bodyPr/>
          <a:lstStyle/>
          <a:p>
            <a:pPr>
              <a:buNone/>
            </a:pPr>
            <a:r>
              <a:rPr lang="tr-TR" dirty="0" smtClean="0">
                <a:solidFill>
                  <a:srgbClr val="C00000"/>
                </a:solidFill>
              </a:rPr>
              <a:t>Din felsefesini tek tek dinlerden ayıran özellik hangisidir?</a:t>
            </a:r>
          </a:p>
          <a:p>
            <a:pPr>
              <a:buNone/>
            </a:pPr>
            <a:r>
              <a:rPr lang="tr-TR" dirty="0" smtClean="0"/>
              <a:t>A)Eleştirel olması</a:t>
            </a:r>
          </a:p>
          <a:p>
            <a:pPr>
              <a:buNone/>
            </a:pPr>
            <a:r>
              <a:rPr lang="tr-TR" dirty="0" smtClean="0"/>
              <a:t>B)Fayda sağlamak için bilgiye ulaşmaya çalışması</a:t>
            </a:r>
          </a:p>
          <a:p>
            <a:pPr>
              <a:buNone/>
            </a:pPr>
            <a:r>
              <a:rPr lang="tr-TR" dirty="0" smtClean="0"/>
              <a:t>C)Birikimli olarak ilerlemesi</a:t>
            </a:r>
          </a:p>
          <a:p>
            <a:pPr>
              <a:buNone/>
            </a:pPr>
            <a:r>
              <a:rPr lang="tr-TR" dirty="0" smtClean="0"/>
              <a:t>D)Olanı olduğu gibi ele alması</a:t>
            </a:r>
          </a:p>
          <a:p>
            <a:pPr>
              <a:buNone/>
            </a:pPr>
            <a:r>
              <a:rPr lang="tr-TR" dirty="0" smtClean="0"/>
              <a:t>E)Varlık alanını parçalaması</a:t>
            </a:r>
            <a:endParaRPr lang="tr-TR"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14546" y="0"/>
            <a:ext cx="6172200" cy="928670"/>
          </a:xfrm>
        </p:spPr>
        <p:txBody>
          <a:bodyPr/>
          <a:lstStyle/>
          <a:p>
            <a:r>
              <a:rPr lang="tr-TR" dirty="0" smtClean="0"/>
              <a:t>DİN FELSEFESİ</a:t>
            </a:r>
            <a:endParaRPr lang="tr-TR" dirty="0"/>
          </a:p>
        </p:txBody>
      </p:sp>
      <p:sp>
        <p:nvSpPr>
          <p:cNvPr id="3" name="2 Metin Yer Tutucusu"/>
          <p:cNvSpPr>
            <a:spLocks noGrp="1"/>
          </p:cNvSpPr>
          <p:nvPr>
            <p:ph type="body" idx="1"/>
          </p:nvPr>
        </p:nvSpPr>
        <p:spPr>
          <a:xfrm>
            <a:off x="2143108" y="1000108"/>
            <a:ext cx="6786610" cy="5381642"/>
          </a:xfrm>
        </p:spPr>
        <p:txBody>
          <a:bodyPr>
            <a:normAutofit fontScale="92500" lnSpcReduction="10000"/>
          </a:bodyPr>
          <a:lstStyle/>
          <a:p>
            <a:r>
              <a:rPr lang="tr-TR" dirty="0" smtClean="0"/>
              <a:t>. Dinin Felsefi Temellendirilmesi</a:t>
            </a:r>
          </a:p>
          <a:p>
            <a:r>
              <a:rPr lang="tr-TR" dirty="0" smtClean="0"/>
              <a:t>·         Din felsefesi, </a:t>
            </a:r>
            <a:r>
              <a:rPr lang="tr-TR" dirty="0" smtClean="0">
                <a:solidFill>
                  <a:srgbClr val="FFFF00"/>
                </a:solidFill>
              </a:rPr>
              <a:t>dine rasyonel olarak bakmak</a:t>
            </a:r>
            <a:r>
              <a:rPr lang="tr-TR" dirty="0" smtClean="0"/>
              <a:t>, aklın bütün olanaklarıyla dinin temel tezlerini gözden geçirmek, onları sorgulamak durumundadır. Bu ise, dinin temel ilke ve inançlarını akla dayanarak </a:t>
            </a:r>
            <a:r>
              <a:rPr lang="tr-TR" dirty="0" smtClean="0">
                <a:solidFill>
                  <a:srgbClr val="FFFF00"/>
                </a:solidFill>
              </a:rPr>
              <a:t>akıl ve mantıksal analiz yoluyla temellendirmek </a:t>
            </a:r>
            <a:r>
              <a:rPr lang="tr-TR" dirty="0" smtClean="0"/>
              <a:t>anlamına gelir.</a:t>
            </a:r>
          </a:p>
          <a:p>
            <a:r>
              <a:rPr lang="tr-TR" dirty="0" smtClean="0"/>
              <a:t>·        </a:t>
            </a:r>
            <a:r>
              <a:rPr lang="tr-TR" dirty="0" smtClean="0">
                <a:solidFill>
                  <a:srgbClr val="FFFF00"/>
                </a:solidFill>
              </a:rPr>
              <a:t> Din felsefesinin dine bakış açısı tutarlı olmalıdır. </a:t>
            </a:r>
            <a:r>
              <a:rPr lang="tr-TR" dirty="0" smtClean="0"/>
              <a:t>Tutarlılık ise, açıklamalarda çelişmelere düşülmemesi, uyuşmazlıkların ve tutarsızlıkların ortadan kaldırılması anlamına gelir.</a:t>
            </a:r>
          </a:p>
          <a:p>
            <a:r>
              <a:rPr lang="tr-TR" dirty="0" smtClean="0"/>
              <a:t>·         </a:t>
            </a:r>
            <a:r>
              <a:rPr lang="tr-TR" dirty="0" smtClean="0">
                <a:solidFill>
                  <a:srgbClr val="FFFF00"/>
                </a:solidFill>
              </a:rPr>
              <a:t>Din felsefesi, dine mümkün olduğunca kapsamlı ve kuşatıcı bir bakışla yaklaşmalıdır</a:t>
            </a:r>
            <a:r>
              <a:rPr lang="tr-TR" dirty="0" smtClean="0"/>
              <a:t>. Örneğin, din felsefesiyle ilgilenen filozof, ruhun ölümsüzlüğü veya </a:t>
            </a:r>
            <a:r>
              <a:rPr lang="tr-TR" dirty="0" err="1" smtClean="0"/>
              <a:t>ahiretin</a:t>
            </a:r>
            <a:r>
              <a:rPr lang="tr-TR" dirty="0" smtClean="0"/>
              <a:t> varlığı problemini ele almışsa, bu konuyu bütün yönleriyle değerlendirmelidir.</a:t>
            </a:r>
          </a:p>
          <a:p>
            <a:r>
              <a:rPr lang="tr-TR" dirty="0" smtClean="0"/>
              <a:t>·        </a:t>
            </a:r>
            <a:r>
              <a:rPr lang="tr-TR" dirty="0" smtClean="0">
                <a:solidFill>
                  <a:srgbClr val="FFFF00"/>
                </a:solidFill>
              </a:rPr>
              <a:t> Din felsefesi rasyonel olmalıdır. Dinin lehinde ve aleyhinde bir anlayış içine girmemesi gerekir. </a:t>
            </a:r>
            <a:r>
              <a:rPr lang="tr-TR" dirty="0" smtClean="0"/>
              <a:t>Din felsefesi, genel olarak Tanrı var mıdır? Evren yaratılmış mıdır? Vahiy mümkün müdür? Ruh ölümsüz müdür? gibi sorular üzerinde durur.</a:t>
            </a:r>
          </a:p>
          <a:p>
            <a:r>
              <a:rPr lang="tr-TR" dirty="0" smtClean="0"/>
              <a:t> </a:t>
            </a:r>
          </a:p>
          <a:p>
            <a:endParaRPr lang="tr-TR" dirty="0"/>
          </a:p>
        </p:txBody>
      </p:sp>
      <p:pic>
        <p:nvPicPr>
          <p:cNvPr id="4" name="GUEL_PEMPE.MP3">
            <a:hlinkClick r:id="" action="ppaction://media"/>
          </p:cNvPr>
          <p:cNvPicPr>
            <a:picLocks noRot="1" noChangeAspect="1"/>
          </p:cNvPicPr>
          <p:nvPr>
            <a:audioFile r:link="rId1"/>
          </p:nvPr>
        </p:nvPicPr>
        <p:blipFill>
          <a:blip r:embed="rId4"/>
          <a:stretch>
            <a:fillRect/>
          </a:stretch>
        </p:blipFill>
        <p:spPr>
          <a:xfrm>
            <a:off x="4419600" y="3276600"/>
            <a:ext cx="304800" cy="304800"/>
          </a:xfrm>
          <a:prstGeom prst="rect">
            <a:avLst/>
          </a:prstGeom>
        </p:spPr>
      </p:pic>
    </p:spTree>
  </p:cSld>
  <p:clrMapOvr>
    <a:masterClrMapping/>
  </p:clrMapOvr>
  <p:transition spd="slow">
    <p:wedge/>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28009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SORU</a:t>
            </a:r>
            <a:endParaRPr lang="tr-TR" dirty="0"/>
          </a:p>
        </p:txBody>
      </p:sp>
      <p:sp>
        <p:nvSpPr>
          <p:cNvPr id="3" name="2 İçerik Yer Tutucusu"/>
          <p:cNvSpPr>
            <a:spLocks noGrp="1"/>
          </p:cNvSpPr>
          <p:nvPr>
            <p:ph sz="quarter" idx="1"/>
          </p:nvPr>
        </p:nvSpPr>
        <p:spPr/>
        <p:txBody>
          <a:bodyPr/>
          <a:lstStyle/>
          <a:p>
            <a:pPr>
              <a:buNone/>
            </a:pPr>
            <a:r>
              <a:rPr lang="tr-TR" b="1" dirty="0" smtClean="0">
                <a:solidFill>
                  <a:srgbClr val="FF0000"/>
                </a:solidFill>
              </a:rPr>
              <a:t>Aşağıdakilerden hangisi din felsefesinin yanıt aradığı sorulardan değildir?</a:t>
            </a:r>
          </a:p>
          <a:p>
            <a:pPr>
              <a:buNone/>
            </a:pPr>
            <a:r>
              <a:rPr lang="tr-TR" dirty="0" smtClean="0"/>
              <a:t>A)Tanrını varlığı problemi</a:t>
            </a:r>
          </a:p>
          <a:p>
            <a:pPr>
              <a:buNone/>
            </a:pPr>
            <a:r>
              <a:rPr lang="tr-TR" dirty="0" smtClean="0"/>
              <a:t>B)Evrenin Yaratılışı Problemi</a:t>
            </a:r>
          </a:p>
          <a:p>
            <a:pPr>
              <a:buNone/>
            </a:pPr>
            <a:r>
              <a:rPr lang="tr-TR" dirty="0" smtClean="0"/>
              <a:t>C)Ruhun Ölümsüzlüğü Problemi</a:t>
            </a:r>
          </a:p>
          <a:p>
            <a:pPr>
              <a:buNone/>
            </a:pPr>
            <a:r>
              <a:rPr lang="tr-TR" dirty="0" smtClean="0"/>
              <a:t>D)Varlığın olup Olmadığı Problemi</a:t>
            </a:r>
          </a:p>
          <a:p>
            <a:pPr>
              <a:buNone/>
            </a:pPr>
            <a:r>
              <a:rPr lang="tr-TR" dirty="0" smtClean="0"/>
              <a:t>E)Tanrının Temel Nitelikleri Problemi</a:t>
            </a:r>
            <a:endParaRPr lang="tr-TR"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20" y="0"/>
            <a:ext cx="8858280" cy="1142984"/>
          </a:xfrm>
        </p:spPr>
        <p:txBody>
          <a:bodyPr>
            <a:normAutofit fontScale="90000"/>
          </a:bodyPr>
          <a:lstStyle/>
          <a:p>
            <a:r>
              <a:rPr lang="tr-TR" u="sng" dirty="0" smtClean="0"/>
              <a:t>DİN FELSEFESİNİN TEMEL KAVRAMLARI</a:t>
            </a:r>
            <a:r>
              <a:rPr lang="tr-TR" dirty="0" smtClean="0"/>
              <a:t/>
            </a:r>
            <a:br>
              <a:rPr lang="tr-TR" dirty="0" smtClean="0"/>
            </a:br>
            <a:endParaRPr lang="tr-TR" dirty="0"/>
          </a:p>
        </p:txBody>
      </p:sp>
      <p:sp>
        <p:nvSpPr>
          <p:cNvPr id="3" name="2 Alt Başlık"/>
          <p:cNvSpPr>
            <a:spLocks noGrp="1"/>
          </p:cNvSpPr>
          <p:nvPr>
            <p:ph type="subTitle" idx="1"/>
          </p:nvPr>
        </p:nvSpPr>
        <p:spPr>
          <a:xfrm>
            <a:off x="428596" y="785794"/>
            <a:ext cx="8501122" cy="5589128"/>
          </a:xfrm>
        </p:spPr>
        <p:txBody>
          <a:bodyPr>
            <a:normAutofit/>
          </a:bodyPr>
          <a:lstStyle/>
          <a:p>
            <a:r>
              <a:rPr lang="tr-TR" u="sng" dirty="0" smtClean="0">
                <a:solidFill>
                  <a:srgbClr val="FF0000"/>
                </a:solidFill>
              </a:rPr>
              <a:t>Tanrı: </a:t>
            </a:r>
            <a:r>
              <a:rPr lang="tr-TR" u="sng" dirty="0" smtClean="0"/>
              <a:t>Evrende var olan </a:t>
            </a:r>
            <a:r>
              <a:rPr lang="tr-TR" u="sng" dirty="0" err="1" smtClean="0"/>
              <a:t>herşeyin</a:t>
            </a:r>
            <a:r>
              <a:rPr lang="tr-TR" u="sng" dirty="0" smtClean="0"/>
              <a:t> yaratıcısı olduğuna ve tekliğine inanılan yüce varlık.</a:t>
            </a:r>
            <a:endParaRPr lang="tr-TR" dirty="0" smtClean="0"/>
          </a:p>
          <a:p>
            <a:r>
              <a:rPr lang="tr-TR" u="sng" dirty="0" smtClean="0">
                <a:solidFill>
                  <a:srgbClr val="FF0000"/>
                </a:solidFill>
              </a:rPr>
              <a:t>Mucize: </a:t>
            </a:r>
            <a:r>
              <a:rPr lang="tr-TR" u="sng" dirty="0" smtClean="0"/>
              <a:t>Mucize, insan aklının ölçülerini aşan, doğa yasalarının dışına çıkın, düşünce ilkelerinde değil de, dini inanca dayanan bir oluştur.</a:t>
            </a:r>
            <a:endParaRPr lang="tr-TR" dirty="0" smtClean="0"/>
          </a:p>
          <a:p>
            <a:r>
              <a:rPr lang="tr-TR" u="sng" dirty="0" smtClean="0">
                <a:solidFill>
                  <a:srgbClr val="FF0000"/>
                </a:solidFill>
              </a:rPr>
              <a:t>Vahiy: </a:t>
            </a:r>
            <a:r>
              <a:rPr lang="tr-TR" u="sng" dirty="0" smtClean="0"/>
              <a:t>Peygamberlere gelen ilahi ilham anlamına gelir. İlahi bir nitelik taşıyan ana düşünce, vahiy yoluyla peygamberlere bildirilir.</a:t>
            </a:r>
            <a:endParaRPr lang="tr-TR" dirty="0" smtClean="0"/>
          </a:p>
          <a:p>
            <a:r>
              <a:rPr lang="tr-TR" u="sng" dirty="0" smtClean="0">
                <a:solidFill>
                  <a:srgbClr val="FF0000"/>
                </a:solidFill>
              </a:rPr>
              <a:t>Peygamber: </a:t>
            </a:r>
            <a:r>
              <a:rPr lang="tr-TR" u="sng" dirty="0" smtClean="0"/>
              <a:t>Peygamber, her dinde Tanrı’nın </a:t>
            </a:r>
            <a:r>
              <a:rPr lang="tr-TR" u="sng" dirty="0" err="1" smtClean="0"/>
              <a:t>buyruğnu</a:t>
            </a:r>
            <a:r>
              <a:rPr lang="tr-TR" u="sng" dirty="0" smtClean="0"/>
              <a:t> insanlara bildiren elçidir.</a:t>
            </a:r>
            <a:endParaRPr lang="tr-TR" dirty="0" smtClean="0"/>
          </a:p>
          <a:p>
            <a:r>
              <a:rPr lang="tr-TR" u="sng" dirty="0" smtClean="0">
                <a:solidFill>
                  <a:srgbClr val="FF0000"/>
                </a:solidFill>
              </a:rPr>
              <a:t>İman: </a:t>
            </a:r>
            <a:r>
              <a:rPr lang="tr-TR" u="sng" dirty="0" smtClean="0"/>
              <a:t>Dinin ortaya koyduğu doğrulara inanmaya denir.</a:t>
            </a:r>
            <a:endParaRPr lang="tr-TR" dirty="0" smtClean="0"/>
          </a:p>
          <a:p>
            <a:r>
              <a:rPr lang="tr-TR" u="sng" dirty="0" smtClean="0">
                <a:solidFill>
                  <a:srgbClr val="FF0000"/>
                </a:solidFill>
              </a:rPr>
              <a:t>İbadet: </a:t>
            </a:r>
            <a:r>
              <a:rPr lang="tr-TR" u="sng" dirty="0" smtClean="0"/>
              <a:t>Tanrının buyruklarını yerine getirmeye ibadet adı verilir.</a:t>
            </a:r>
            <a:endParaRPr lang="tr-TR" dirty="0" smtClean="0"/>
          </a:p>
          <a:p>
            <a:r>
              <a:rPr lang="tr-TR" u="sng" dirty="0" smtClean="0">
                <a:solidFill>
                  <a:srgbClr val="FF0000"/>
                </a:solidFill>
              </a:rPr>
              <a:t>Yüce: </a:t>
            </a:r>
            <a:r>
              <a:rPr lang="tr-TR" u="sng" dirty="0" err="1" smtClean="0"/>
              <a:t>İncanca</a:t>
            </a:r>
            <a:r>
              <a:rPr lang="tr-TR" u="sng" dirty="0" smtClean="0"/>
              <a:t> ölçüleri aşan, sınırlanamayan, önünde </a:t>
            </a:r>
            <a:r>
              <a:rPr lang="tr-TR" u="sng" dirty="0" err="1" smtClean="0"/>
              <a:t>eğinilen</a:t>
            </a:r>
            <a:r>
              <a:rPr lang="tr-TR" u="sng" dirty="0" smtClean="0"/>
              <a:t> üstün varlık anlamına gelir.</a:t>
            </a:r>
            <a:endParaRPr lang="tr-TR" dirty="0" smtClean="0"/>
          </a:p>
          <a:p>
            <a:r>
              <a:rPr lang="tr-TR" u="sng" dirty="0" smtClean="0">
                <a:solidFill>
                  <a:srgbClr val="FF0000"/>
                </a:solidFill>
              </a:rPr>
              <a:t>Kutsal: </a:t>
            </a:r>
            <a:r>
              <a:rPr lang="tr-TR" u="sng" dirty="0" smtClean="0"/>
              <a:t>Din açısından saygıya değer olan, Tanrı ya da peygamberler tarafından kutsanmış olandır.</a:t>
            </a:r>
            <a:endParaRPr lang="tr-TR" dirty="0" smtClean="0"/>
          </a:p>
          <a:p>
            <a:endParaRPr lang="tr-TR" dirty="0"/>
          </a:p>
        </p:txBody>
      </p:sp>
      <p:pic>
        <p:nvPicPr>
          <p:cNvPr id="4" name="K_Z_L_RMAK.MP3">
            <a:hlinkClick r:id="" action="ppaction://media"/>
          </p:cNvPr>
          <p:cNvPicPr>
            <a:picLocks noRot="1" noChangeAspect="1"/>
          </p:cNvPicPr>
          <p:nvPr>
            <a:audioFile r:link="rId1"/>
          </p:nvPr>
        </p:nvPicPr>
        <p:blipFill>
          <a:blip r:embed="rId6"/>
          <a:stretch>
            <a:fillRect/>
          </a:stretch>
        </p:blipFill>
        <p:spPr>
          <a:xfrm>
            <a:off x="4419600" y="3276600"/>
            <a:ext cx="304800" cy="304800"/>
          </a:xfrm>
          <a:prstGeom prst="rect">
            <a:avLst/>
          </a:prstGeom>
        </p:spPr>
      </p:pic>
      <p:pic>
        <p:nvPicPr>
          <p:cNvPr id="5" name="ESKIYA_DUNYAYA_HUKUMDAR_OLA.MP3">
            <a:hlinkClick r:id="" action="ppaction://media"/>
          </p:cNvPr>
          <p:cNvPicPr>
            <a:picLocks noRot="1" noChangeAspect="1"/>
          </p:cNvPicPr>
          <p:nvPr>
            <a:audioFile r:link="rId2"/>
          </p:nvPr>
        </p:nvPicPr>
        <p:blipFill>
          <a:blip r:embed="rId7"/>
          <a:stretch>
            <a:fillRect/>
          </a:stretch>
        </p:blipFill>
        <p:spPr>
          <a:xfrm>
            <a:off x="4419600" y="3276600"/>
            <a:ext cx="304800" cy="304800"/>
          </a:xfrm>
          <a:prstGeom prst="rect">
            <a:avLst/>
          </a:prstGeom>
        </p:spPr>
      </p:pic>
      <p:pic>
        <p:nvPicPr>
          <p:cNvPr id="6" name="BUYUDUN_BEBEGIM__ENST_.MP3">
            <a:hlinkClick r:id="" action="ppaction://media"/>
          </p:cNvPr>
          <p:cNvPicPr>
            <a:picLocks noRot="1" noChangeAspect="1"/>
          </p:cNvPicPr>
          <p:nvPr>
            <a:audioFile r:link="rId3"/>
          </p:nvPr>
        </p:nvPicPr>
        <p:blipFill>
          <a:blip r:embed="rId8"/>
          <a:stretch>
            <a:fillRect/>
          </a:stretch>
        </p:blipFill>
        <p:spPr>
          <a:xfrm>
            <a:off x="4419600" y="3276600"/>
            <a:ext cx="304800" cy="304800"/>
          </a:xfrm>
          <a:prstGeom prst="rect">
            <a:avLst/>
          </a:prstGeom>
        </p:spPr>
      </p:pic>
      <p:pic>
        <p:nvPicPr>
          <p:cNvPr id="7" name="BUYUDUN_BEBEGIM__ENST_.MP3">
            <a:hlinkClick r:id="" action="ppaction://media"/>
          </p:cNvPr>
          <p:cNvPicPr>
            <a:picLocks noRot="1" noChangeAspect="1"/>
          </p:cNvPicPr>
          <p:nvPr>
            <a:audioFile r:link="rId3"/>
          </p:nvPr>
        </p:nvPicPr>
        <p:blipFill>
          <a:blip r:embed="rId9"/>
          <a:stretch>
            <a:fillRect/>
          </a:stretch>
        </p:blipFill>
        <p:spPr>
          <a:xfrm>
            <a:off x="4419600" y="3276600"/>
            <a:ext cx="304800" cy="304800"/>
          </a:xfrm>
          <a:prstGeom prst="rect">
            <a:avLst/>
          </a:prstGeom>
        </p:spPr>
      </p:pic>
    </p:spTree>
  </p:cSld>
  <p:clrMapOvr>
    <a:masterClrMapping/>
  </p:clrMapOvr>
  <p:transition spd="slow">
    <p:wedge/>
    <p:sndAc>
      <p:stSnd>
        <p:snd r:embed="rId5"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312174"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audio>
              <p:cMediaNode>
                <p:cTn id="8"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audio>
              <p:cMediaNode>
                <p:cTn id="9"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Din Felsefesinin Temel Sorunları</a:t>
            </a:r>
            <a:r>
              <a:rPr lang="tr-TR" dirty="0" smtClean="0"/>
              <a:t/>
            </a:r>
            <a:br>
              <a:rPr lang="tr-TR" dirty="0" smtClean="0"/>
            </a:br>
            <a:endParaRPr lang="tr-TR" dirty="0"/>
          </a:p>
        </p:txBody>
      </p:sp>
      <p:sp>
        <p:nvSpPr>
          <p:cNvPr id="3" name="2 İçerik Yer Tutucusu"/>
          <p:cNvSpPr>
            <a:spLocks noGrp="1"/>
          </p:cNvSpPr>
          <p:nvPr>
            <p:ph sz="quarter" idx="1"/>
          </p:nvPr>
        </p:nvSpPr>
        <p:spPr>
          <a:xfrm>
            <a:off x="457200" y="1000108"/>
            <a:ext cx="8043890" cy="5473844"/>
          </a:xfrm>
        </p:spPr>
        <p:txBody>
          <a:bodyPr>
            <a:normAutofit fontScale="92500" lnSpcReduction="10000"/>
          </a:bodyPr>
          <a:lstStyle/>
          <a:p>
            <a:r>
              <a:rPr lang="tr-TR" b="1" dirty="0" smtClean="0">
                <a:solidFill>
                  <a:srgbClr val="FF0000"/>
                </a:solidFill>
              </a:rPr>
              <a:t>a. Tanrı’nın Varlığı Sorunu</a:t>
            </a:r>
            <a:endParaRPr lang="tr-TR" dirty="0" smtClean="0">
              <a:solidFill>
                <a:srgbClr val="FF0000"/>
              </a:solidFill>
            </a:endParaRPr>
          </a:p>
          <a:p>
            <a:r>
              <a:rPr lang="tr-TR" dirty="0" smtClean="0"/>
              <a:t>Din felsefesinin merkezinde, Tanrı’nın var oluşuyla ilgili kanıtlar bulunmaktadır. </a:t>
            </a:r>
          </a:p>
          <a:p>
            <a:r>
              <a:rPr lang="tr-TR" dirty="0" smtClean="0"/>
              <a:t>Çünkü dinin temellendirilebilmesi için Tanrı’nın varlığının kanıtlanması gerekmektedir.</a:t>
            </a:r>
          </a:p>
          <a:p>
            <a:r>
              <a:rPr lang="tr-TR" dirty="0" smtClean="0"/>
              <a:t>Bu konuda;</a:t>
            </a:r>
          </a:p>
          <a:p>
            <a:r>
              <a:rPr lang="tr-TR" b="1" dirty="0" smtClean="0">
                <a:solidFill>
                  <a:srgbClr val="FF0000"/>
                </a:solidFill>
              </a:rPr>
              <a:t>Tanrı var mıdır?</a:t>
            </a:r>
          </a:p>
          <a:p>
            <a:r>
              <a:rPr lang="tr-TR" b="1" dirty="0" smtClean="0">
                <a:solidFill>
                  <a:schemeClr val="bg2">
                    <a:lumMod val="50000"/>
                  </a:schemeClr>
                </a:solidFill>
              </a:rPr>
              <a:t>Tanrı’nın varlığını gösteren kanıtlar nelerdir?</a:t>
            </a:r>
          </a:p>
          <a:p>
            <a:r>
              <a:rPr lang="tr-TR" b="1" dirty="0" smtClean="0">
                <a:solidFill>
                  <a:schemeClr val="accent2">
                    <a:lumMod val="75000"/>
                  </a:schemeClr>
                </a:solidFill>
              </a:rPr>
              <a:t>Tanrı’nın varlığının özü nedir?</a:t>
            </a:r>
          </a:p>
          <a:p>
            <a:endParaRPr lang="tr-TR" b="1" dirty="0" smtClean="0">
              <a:solidFill>
                <a:schemeClr val="accent2">
                  <a:lumMod val="75000"/>
                </a:schemeClr>
              </a:solidFill>
            </a:endParaRPr>
          </a:p>
          <a:p>
            <a:r>
              <a:rPr lang="tr-TR" dirty="0" smtClean="0"/>
              <a:t>soruları sorulur; bunların yanında ya da karşısında yer alan kanıtlar ele alınır, irdelenir.</a:t>
            </a:r>
          </a:p>
          <a:p>
            <a:r>
              <a:rPr lang="tr-TR" dirty="0" smtClean="0"/>
              <a:t> </a:t>
            </a:r>
          </a:p>
          <a:p>
            <a:endParaRPr lang="tr-TR" dirty="0" smtClean="0"/>
          </a:p>
          <a:p>
            <a:r>
              <a:rPr lang="tr-TR" dirty="0" smtClean="0"/>
              <a:t> </a:t>
            </a:r>
          </a:p>
          <a:p>
            <a:pPr>
              <a:buNone/>
            </a:pPr>
            <a:endParaRPr lang="tr-TR" dirty="0"/>
          </a:p>
        </p:txBody>
      </p:sp>
      <p:pic>
        <p:nvPicPr>
          <p:cNvPr id="4" name="YARADAN_ASKINA__ENST_.MP3">
            <a:hlinkClick r:id="" action="ppaction://media"/>
          </p:cNvPr>
          <p:cNvPicPr>
            <a:picLocks noRot="1" noChangeAspect="1"/>
          </p:cNvPicPr>
          <p:nvPr>
            <a:audioFile r:link="rId1"/>
          </p:nvPr>
        </p:nvPicPr>
        <p:blipFill>
          <a:blip r:embed="rId5"/>
          <a:stretch>
            <a:fillRect/>
          </a:stretch>
        </p:blipFill>
        <p:spPr>
          <a:xfrm>
            <a:off x="8429652" y="2214554"/>
            <a:ext cx="304800" cy="304800"/>
          </a:xfrm>
          <a:prstGeom prst="rect">
            <a:avLst/>
          </a:prstGeom>
        </p:spPr>
      </p:pic>
      <p:pic>
        <p:nvPicPr>
          <p:cNvPr id="5" name="ALLI_TURNAM__ENST_.MP3">
            <a:hlinkClick r:id="" action="ppaction://media"/>
          </p:cNvPr>
          <p:cNvPicPr>
            <a:picLocks noRot="1" noChangeAspect="1"/>
          </p:cNvPicPr>
          <p:nvPr>
            <a:audioFile r:link="rId2"/>
          </p:nvPr>
        </p:nvPicPr>
        <p:blipFill>
          <a:blip r:embed="rId6"/>
          <a:stretch>
            <a:fillRect/>
          </a:stretch>
        </p:blipFill>
        <p:spPr>
          <a:xfrm>
            <a:off x="8501090" y="2214554"/>
            <a:ext cx="304800" cy="304800"/>
          </a:xfrm>
          <a:prstGeom prst="rect">
            <a:avLst/>
          </a:prstGeom>
        </p:spPr>
      </p:pic>
    </p:spTree>
  </p:cSld>
  <p:clrMapOvr>
    <a:masterClrMapping/>
  </p:clrMapOvr>
  <p:transition spd="slow">
    <p:wedge/>
    <p:sndAc>
      <p:stSnd>
        <p:snd r:embed="rId4"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5874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audio>
              <p:cMediaNode>
                <p:cTn id="8"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419</TotalTime>
  <Words>1122</Words>
  <Application>Microsoft Office PowerPoint</Application>
  <PresentationFormat>Ekran Gösterisi (4:3)</PresentationFormat>
  <Paragraphs>122</Paragraphs>
  <Slides>19</Slides>
  <Notes>0</Notes>
  <HiddenSlides>0</HiddenSlides>
  <MMClips>12</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Cumba</vt:lpstr>
      <vt:lpstr>DİN FELSEFESİ</vt:lpstr>
      <vt:lpstr>DİN FELSEFESİ</vt:lpstr>
      <vt:lpstr>Din felsefesi</vt:lpstr>
      <vt:lpstr>Din felsefesi</vt:lpstr>
      <vt:lpstr>SORU</vt:lpstr>
      <vt:lpstr>DİN FELSEFESİ</vt:lpstr>
      <vt:lpstr>SORU</vt:lpstr>
      <vt:lpstr>DİN FELSEFESİNİN TEMEL KAVRAMLARI </vt:lpstr>
      <vt:lpstr>Din Felsefesinin Temel Sorunları </vt:lpstr>
      <vt:lpstr>b. Tanrı’nın Temel Niteliklerinin Tanımlanması Sorunu </vt:lpstr>
      <vt:lpstr>c. Vahyin İmkanı Sorunu </vt:lpstr>
      <vt:lpstr>d. Ruhun Ölümsüzlüğü Sorunu </vt:lpstr>
      <vt:lpstr>e. Evrenin Yaratılışı Sorunu </vt:lpstr>
      <vt:lpstr>Tanrı’nın Varlığına İlişkin Bazı Yaklaşımlar</vt:lpstr>
      <vt:lpstr>a. Teizm </vt:lpstr>
      <vt:lpstr>b. Deizm</vt:lpstr>
      <vt:lpstr>Panteizm</vt:lpstr>
      <vt:lpstr>        Tanrı’nın Varlığını Reddedenler </vt:lpstr>
      <vt:lpstr>AGNOSTİSİZM(BİLİNMEZCİLİK)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 FELSEFESİ</dc:title>
  <dc:creator>ziya</dc:creator>
  <cp:lastModifiedBy>ziya</cp:lastModifiedBy>
  <cp:revision>44</cp:revision>
  <dcterms:created xsi:type="dcterms:W3CDTF">2013-03-19T18:28:32Z</dcterms:created>
  <dcterms:modified xsi:type="dcterms:W3CDTF">2013-03-31T20:16:33Z</dcterms:modified>
</cp:coreProperties>
</file>